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 id="2147483731" r:id="rId2"/>
  </p:sldMasterIdLst>
  <p:notesMasterIdLst>
    <p:notesMasterId r:id="rId37"/>
  </p:notesMasterIdLst>
  <p:sldIdLst>
    <p:sldId id="398" r:id="rId3"/>
    <p:sldId id="426" r:id="rId4"/>
    <p:sldId id="428" r:id="rId5"/>
    <p:sldId id="359" r:id="rId6"/>
    <p:sldId id="363" r:id="rId7"/>
    <p:sldId id="400" r:id="rId8"/>
    <p:sldId id="401" r:id="rId9"/>
    <p:sldId id="387" r:id="rId10"/>
    <p:sldId id="364" r:id="rId11"/>
    <p:sldId id="365" r:id="rId12"/>
    <p:sldId id="410" r:id="rId13"/>
    <p:sldId id="366" r:id="rId14"/>
    <p:sldId id="407" r:id="rId15"/>
    <p:sldId id="408" r:id="rId16"/>
    <p:sldId id="395" r:id="rId17"/>
    <p:sldId id="409" r:id="rId18"/>
    <p:sldId id="396" r:id="rId19"/>
    <p:sldId id="388" r:id="rId20"/>
    <p:sldId id="369" r:id="rId21"/>
    <p:sldId id="374" r:id="rId22"/>
    <p:sldId id="375" r:id="rId23"/>
    <p:sldId id="378" r:id="rId24"/>
    <p:sldId id="411" r:id="rId25"/>
    <p:sldId id="377" r:id="rId26"/>
    <p:sldId id="416" r:id="rId27"/>
    <p:sldId id="389" r:id="rId28"/>
    <p:sldId id="380" r:id="rId29"/>
    <p:sldId id="381" r:id="rId30"/>
    <p:sldId id="413" r:id="rId31"/>
    <p:sldId id="403" r:id="rId32"/>
    <p:sldId id="382" r:id="rId33"/>
    <p:sldId id="390" r:id="rId34"/>
    <p:sldId id="383" r:id="rId35"/>
    <p:sldId id="399" r:id="rId3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8" autoAdjust="0"/>
    <p:restoredTop sz="78372" autoAdjust="0"/>
  </p:normalViewPr>
  <p:slideViewPr>
    <p:cSldViewPr>
      <p:cViewPr varScale="1">
        <p:scale>
          <a:sx n="102" d="100"/>
          <a:sy n="102" d="100"/>
        </p:scale>
        <p:origin x="214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CA061-82DD-9749-A2DF-C4ED768F499B}"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A3CD91D2-8899-084F-BE82-872B8AD4B478}">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1" dirty="0">
              <a:solidFill>
                <a:schemeClr val="bg1"/>
              </a:solidFill>
            </a:rPr>
            <a:t>Design goals</a:t>
          </a:r>
          <a:endParaRPr lang="en-US" dirty="0">
            <a:solidFill>
              <a:schemeClr val="bg1"/>
            </a:solidFill>
          </a:endParaRPr>
        </a:p>
      </dgm:t>
    </dgm:pt>
    <dgm:pt modelId="{0F6D0B2C-5BB2-D641-A41C-7AA7C9E31E78}" type="parTrans" cxnId="{4768E39E-AEA8-CD43-A6E4-79B565FEE1D4}">
      <dgm:prSet/>
      <dgm:spPr/>
      <dgm:t>
        <a:bodyPr/>
        <a:lstStyle/>
        <a:p>
          <a:endParaRPr lang="en-US"/>
        </a:p>
      </dgm:t>
    </dgm:pt>
    <dgm:pt modelId="{C7FEB8EE-DDF2-6E41-8DD7-FBD5DC36DB2D}" type="sibTrans" cxnId="{4768E39E-AEA8-CD43-A6E4-79B565FEE1D4}">
      <dgm:prSet/>
      <dgm:spPr/>
      <dgm:t>
        <a:bodyPr/>
        <a:lstStyle/>
        <a:p>
          <a:endParaRPr lang="en-US"/>
        </a:p>
      </dgm:t>
    </dgm:pt>
    <dgm:pt modelId="{AC8D4089-26EE-0649-89EB-CC0FAB38D3B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All traffic from inside to outside, and vice versa, must pass through the firewall</a:t>
          </a:r>
        </a:p>
      </dgm:t>
    </dgm:pt>
    <dgm:pt modelId="{ACB3EAF2-B19B-EF45-BBEF-2B47182BB993}" type="parTrans" cxnId="{4A002075-948A-044F-9DE3-850216B6DA41}">
      <dgm:prSet/>
      <dgm:spPr/>
      <dgm:t>
        <a:bodyPr/>
        <a:lstStyle/>
        <a:p>
          <a:endParaRPr lang="en-US"/>
        </a:p>
      </dgm:t>
    </dgm:pt>
    <dgm:pt modelId="{307D3FA7-8EC8-DF43-8908-7C6CF1700048}" type="sibTrans" cxnId="{4A002075-948A-044F-9DE3-850216B6DA41}">
      <dgm:prSet/>
      <dgm:spPr/>
      <dgm:t>
        <a:bodyPr/>
        <a:lstStyle/>
        <a:p>
          <a:endParaRPr lang="en-US"/>
        </a:p>
      </dgm:t>
    </dgm:pt>
    <dgm:pt modelId="{E7980283-04EA-504C-9F3B-3F4A495A050F}">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Only authorized traffic as defined by the local security policy will be allowed to pass</a:t>
          </a:r>
        </a:p>
      </dgm:t>
    </dgm:pt>
    <dgm:pt modelId="{98D7D4ED-BE17-7C49-A20D-F5E5D91D2CF3}" type="parTrans" cxnId="{A7200FA9-714C-C847-A65E-BA1EB93B30DA}">
      <dgm:prSet/>
      <dgm:spPr/>
      <dgm:t>
        <a:bodyPr/>
        <a:lstStyle/>
        <a:p>
          <a:endParaRPr lang="en-US"/>
        </a:p>
      </dgm:t>
    </dgm:pt>
    <dgm:pt modelId="{ED3326BB-FCCA-C74E-B3E8-FB1697361BDF}" type="sibTrans" cxnId="{A7200FA9-714C-C847-A65E-BA1EB93B30DA}">
      <dgm:prSet/>
      <dgm:spPr/>
      <dgm:t>
        <a:bodyPr/>
        <a:lstStyle/>
        <a:p>
          <a:endParaRPr lang="en-US"/>
        </a:p>
      </dgm:t>
    </dgm:pt>
    <dgm:pt modelId="{2224D1E7-67E5-F446-B991-6E0B9C8D9413}">
      <dgm:prSet/>
      <dgm:spPr>
        <a:solidFill>
          <a:schemeClr val="accent2"/>
        </a:solidFill>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gm:spPr>
      <dgm:t>
        <a:bodyPr/>
        <a:lstStyle/>
        <a:p>
          <a:pPr rtl="0"/>
          <a:r>
            <a:rPr lang="en-US" b="0" dirty="0">
              <a:solidFill>
                <a:schemeClr val="bg1"/>
              </a:solidFill>
              <a:latin typeface="+mj-lt"/>
            </a:rPr>
            <a:t>The firewall itself is immune to penetration</a:t>
          </a:r>
        </a:p>
      </dgm:t>
    </dgm:pt>
    <dgm:pt modelId="{39F1D755-D868-814D-9406-B257C7675F95}" type="parTrans" cxnId="{C01573EF-D8CC-324A-AE78-39C61C7F2116}">
      <dgm:prSet/>
      <dgm:spPr/>
      <dgm:t>
        <a:bodyPr/>
        <a:lstStyle/>
        <a:p>
          <a:endParaRPr lang="en-US"/>
        </a:p>
      </dgm:t>
    </dgm:pt>
    <dgm:pt modelId="{F5AC9BBA-3429-DF4A-A459-4333EB201522}" type="sibTrans" cxnId="{C01573EF-D8CC-324A-AE78-39C61C7F2116}">
      <dgm:prSet/>
      <dgm:spPr/>
      <dgm:t>
        <a:bodyPr/>
        <a:lstStyle/>
        <a:p>
          <a:endParaRPr lang="en-US"/>
        </a:p>
      </dgm:t>
    </dgm:pt>
    <dgm:pt modelId="{C6B6EF1D-4DAF-6D42-8C4D-E33F6890DBD2}">
      <dgm:prSet/>
      <dgm:spPr>
        <a:solidFill>
          <a:schemeClr val="accent2"/>
        </a:solidFill>
        <a:scene3d>
          <a:camera prst="orthographicFront"/>
          <a:lightRig rig="threePt" dir="t"/>
        </a:scene3d>
        <a:sp3d prstMaterial="dkEdge">
          <a:bevelT prst="slope"/>
          <a:bevelB w="165100" prst="coolSlant"/>
        </a:sp3d>
      </dgm:spPr>
      <dgm:t>
        <a:bodyPr/>
        <a:lstStyle/>
        <a:p>
          <a:pPr rtl="0"/>
          <a:endParaRPr lang="en-US" b="1" dirty="0">
            <a:solidFill>
              <a:schemeClr val="bg1"/>
            </a:solidFill>
          </a:endParaRPr>
        </a:p>
      </dgm:t>
    </dgm:pt>
    <dgm:pt modelId="{3C27227C-ADB4-BC4E-BF7F-CA815CF6793A}" type="sibTrans" cxnId="{956438BF-54B9-9E4C-8DF9-F2D972185241}">
      <dgm:prSet/>
      <dgm:spPr/>
      <dgm:t>
        <a:bodyPr/>
        <a:lstStyle/>
        <a:p>
          <a:endParaRPr lang="en-US"/>
        </a:p>
      </dgm:t>
    </dgm:pt>
    <dgm:pt modelId="{90A7CC7A-173D-7340-B92F-5AB115782776}" type="parTrans" cxnId="{956438BF-54B9-9E4C-8DF9-F2D972185241}">
      <dgm:prSet/>
      <dgm:spPr/>
      <dgm:t>
        <a:bodyPr/>
        <a:lstStyle/>
        <a:p>
          <a:endParaRPr lang="en-US"/>
        </a:p>
      </dgm:t>
    </dgm:pt>
    <dgm:pt modelId="{5055CE4B-2B3E-6741-8576-59E607070FDC}" type="pres">
      <dgm:prSet presAssocID="{9FBCA061-82DD-9749-A2DF-C4ED768F499B}" presName="Name0" presStyleCnt="0">
        <dgm:presLayoutVars>
          <dgm:chMax/>
          <dgm:chPref/>
          <dgm:dir/>
        </dgm:presLayoutVars>
      </dgm:prSet>
      <dgm:spPr/>
    </dgm:pt>
    <dgm:pt modelId="{653CD750-FE2F-9444-B7FE-64FA78C6E403}" type="pres">
      <dgm:prSet presAssocID="{A3CD91D2-8899-084F-BE82-872B8AD4B478}" presName="parenttextcomposite" presStyleCnt="0"/>
      <dgm:spPr/>
    </dgm:pt>
    <dgm:pt modelId="{8A0F78AA-4F0A-E942-8D7A-16EF48F04133}" type="pres">
      <dgm:prSet presAssocID="{A3CD91D2-8899-084F-BE82-872B8AD4B478}" presName="parenttext" presStyleLbl="revTx" presStyleIdx="0" presStyleCnt="2" custScaleY="151910" custLinFactNeighborX="355" custLinFactNeighborY="-83364">
        <dgm:presLayoutVars>
          <dgm:chMax/>
          <dgm:chPref val="2"/>
          <dgm:bulletEnabled val="1"/>
        </dgm:presLayoutVars>
      </dgm:prSet>
      <dgm:spPr/>
    </dgm:pt>
    <dgm:pt modelId="{0D15F70A-E27A-6543-BA3A-4320319B6615}" type="pres">
      <dgm:prSet presAssocID="{A3CD91D2-8899-084F-BE82-872B8AD4B478}" presName="composite" presStyleCnt="0"/>
      <dgm:spPr/>
    </dgm:pt>
    <dgm:pt modelId="{1C1DEC84-9C5B-604D-84C4-60E85E655135}" type="pres">
      <dgm:prSet presAssocID="{A3CD91D2-8899-084F-BE82-872B8AD4B478}" presName="chevron1" presStyleLbl="alignNode1" presStyleIdx="0" presStyleCnt="14"/>
      <dgm:spPr/>
    </dgm:pt>
    <dgm:pt modelId="{2A8DF3A5-F037-8E4C-8375-A2A9F05C7CD1}" type="pres">
      <dgm:prSet presAssocID="{A3CD91D2-8899-084F-BE82-872B8AD4B478}" presName="chevron2" presStyleLbl="alignNode1" presStyleIdx="1" presStyleCnt="14"/>
      <dgm:spPr/>
    </dgm:pt>
    <dgm:pt modelId="{27235DC7-1949-BB4C-9443-1F1276F9E9A2}" type="pres">
      <dgm:prSet presAssocID="{A3CD91D2-8899-084F-BE82-872B8AD4B478}" presName="chevron3" presStyleLbl="alignNode1" presStyleIdx="2" presStyleCnt="14"/>
      <dgm:spPr/>
    </dgm:pt>
    <dgm:pt modelId="{426BA5A9-25D4-8B46-998D-E2F8284A045A}" type="pres">
      <dgm:prSet presAssocID="{A3CD91D2-8899-084F-BE82-872B8AD4B478}" presName="chevron4" presStyleLbl="alignNode1" presStyleIdx="3" presStyleCnt="14"/>
      <dgm:spPr/>
    </dgm:pt>
    <dgm:pt modelId="{1E584223-C961-0C46-87F4-C620E88EF2E8}" type="pres">
      <dgm:prSet presAssocID="{A3CD91D2-8899-084F-BE82-872B8AD4B478}" presName="chevron5" presStyleLbl="alignNode1" presStyleIdx="4" presStyleCnt="14"/>
      <dgm:spPr/>
    </dgm:pt>
    <dgm:pt modelId="{6A2513BE-81D5-8347-94D4-DC189B384BD6}" type="pres">
      <dgm:prSet presAssocID="{A3CD91D2-8899-084F-BE82-872B8AD4B478}" presName="chevron6" presStyleLbl="alignNode1" presStyleIdx="5" presStyleCnt="14"/>
      <dgm:spPr/>
    </dgm:pt>
    <dgm:pt modelId="{A1563A79-4585-8444-8E00-23024449E160}" type="pres">
      <dgm:prSet presAssocID="{A3CD91D2-8899-084F-BE82-872B8AD4B478}" presName="chevron7" presStyleLbl="alignNode1" presStyleIdx="6" presStyleCnt="14" custLinFactNeighborX="6024" custLinFactNeighborY="-28242"/>
      <dgm:spPr/>
    </dgm:pt>
    <dgm:pt modelId="{590BED3A-8A8E-D74F-9406-A285C54132BD}" type="pres">
      <dgm:prSet presAssocID="{A3CD91D2-8899-084F-BE82-872B8AD4B478}" presName="childtext" presStyleLbl="solidFgAcc1" presStyleIdx="0" presStyleCnt="1" custScaleY="252931" custLinFactNeighborX="181" custLinFactNeighborY="-4782">
        <dgm:presLayoutVars>
          <dgm:chMax/>
          <dgm:chPref val="0"/>
          <dgm:bulletEnabled val="1"/>
        </dgm:presLayoutVars>
      </dgm:prSet>
      <dgm:spPr/>
    </dgm:pt>
    <dgm:pt modelId="{FA6145AB-4513-AD4C-8FE5-54F5FB1A8C98}" type="pres">
      <dgm:prSet presAssocID="{C7FEB8EE-DDF2-6E41-8DD7-FBD5DC36DB2D}" presName="sibTrans" presStyleCnt="0"/>
      <dgm:spPr/>
    </dgm:pt>
    <dgm:pt modelId="{5A1C645D-690D-D943-98F9-70FB448D2D46}" type="pres">
      <dgm:prSet presAssocID="{C6B6EF1D-4DAF-6D42-8C4D-E33F6890DBD2}" presName="parenttextcomposite" presStyleCnt="0"/>
      <dgm:spPr/>
    </dgm:pt>
    <dgm:pt modelId="{07F9588F-9EB3-E741-8885-CDA2FEF36DE1}" type="pres">
      <dgm:prSet presAssocID="{C6B6EF1D-4DAF-6D42-8C4D-E33F6890DBD2}" presName="parenttext" presStyleLbl="revTx" presStyleIdx="1" presStyleCnt="2">
        <dgm:presLayoutVars>
          <dgm:chMax/>
          <dgm:chPref val="2"/>
          <dgm:bulletEnabled val="1"/>
        </dgm:presLayoutVars>
      </dgm:prSet>
      <dgm:spPr/>
    </dgm:pt>
    <dgm:pt modelId="{31A6E4BE-782D-A64A-A0DA-3233A6253DA1}" type="pres">
      <dgm:prSet presAssocID="{C6B6EF1D-4DAF-6D42-8C4D-E33F6890DBD2}" presName="parallelogramComposite" presStyleCnt="0"/>
      <dgm:spPr/>
    </dgm:pt>
    <dgm:pt modelId="{AF025BF2-0141-C34A-8C86-0BD4F9F0C5E3}" type="pres">
      <dgm:prSet presAssocID="{C6B6EF1D-4DAF-6D42-8C4D-E33F6890DBD2}" presName="parallelogram1" presStyleLbl="alignNode1" presStyleIdx="7" presStyleCnt="14"/>
      <dgm:spPr/>
    </dgm:pt>
    <dgm:pt modelId="{42D0A897-69A3-2641-B153-81B19E477D6E}" type="pres">
      <dgm:prSet presAssocID="{C6B6EF1D-4DAF-6D42-8C4D-E33F6890DBD2}" presName="parallelogram2" presStyleLbl="alignNode1" presStyleIdx="8" presStyleCnt="14"/>
      <dgm:spPr/>
    </dgm:pt>
    <dgm:pt modelId="{A185987E-C74B-D84A-9B29-DB29AF855B16}" type="pres">
      <dgm:prSet presAssocID="{C6B6EF1D-4DAF-6D42-8C4D-E33F6890DBD2}" presName="parallelogram3" presStyleLbl="alignNode1" presStyleIdx="9" presStyleCnt="14"/>
      <dgm:spPr/>
    </dgm:pt>
    <dgm:pt modelId="{AB324266-514F-D343-8006-47637E25945D}" type="pres">
      <dgm:prSet presAssocID="{C6B6EF1D-4DAF-6D42-8C4D-E33F6890DBD2}" presName="parallelogram4" presStyleLbl="alignNode1" presStyleIdx="10" presStyleCnt="14"/>
      <dgm:spPr/>
    </dgm:pt>
    <dgm:pt modelId="{23D90628-57E6-5047-ABE3-E85023B7BE99}" type="pres">
      <dgm:prSet presAssocID="{C6B6EF1D-4DAF-6D42-8C4D-E33F6890DBD2}" presName="parallelogram5" presStyleLbl="alignNode1" presStyleIdx="11" presStyleCnt="14"/>
      <dgm:spPr/>
    </dgm:pt>
    <dgm:pt modelId="{648DAA55-B913-DC4E-ABF6-1961E9B665F4}" type="pres">
      <dgm:prSet presAssocID="{C6B6EF1D-4DAF-6D42-8C4D-E33F6890DBD2}" presName="parallelogram6" presStyleLbl="alignNode1" presStyleIdx="12" presStyleCnt="14"/>
      <dgm:spPr/>
    </dgm:pt>
    <dgm:pt modelId="{2C82763D-9AF5-8043-9C95-491A5A4DFE73}" type="pres">
      <dgm:prSet presAssocID="{C6B6EF1D-4DAF-6D42-8C4D-E33F6890DBD2}" presName="parallelogram7" presStyleLbl="alignNode1" presStyleIdx="13" presStyleCnt="14"/>
      <dgm:spPr/>
    </dgm:pt>
  </dgm:ptLst>
  <dgm:cxnLst>
    <dgm:cxn modelId="{1915A416-675A-EB46-92A2-048E69D8F410}" type="presOf" srcId="{2224D1E7-67E5-F446-B991-6E0B9C8D9413}" destId="{590BED3A-8A8E-D74F-9406-A285C54132BD}" srcOrd="0" destOrd="2" presId="urn:microsoft.com/office/officeart/2008/layout/VerticalAccentList"/>
    <dgm:cxn modelId="{338AAD1F-EF27-B14B-8BE4-2B8985F50643}" type="presOf" srcId="{A3CD91D2-8899-084F-BE82-872B8AD4B478}" destId="{8A0F78AA-4F0A-E942-8D7A-16EF48F04133}" srcOrd="0" destOrd="0" presId="urn:microsoft.com/office/officeart/2008/layout/VerticalAccentList"/>
    <dgm:cxn modelId="{76F88645-091A-0F48-84B7-0E9D253E7F82}" type="presOf" srcId="{C6B6EF1D-4DAF-6D42-8C4D-E33F6890DBD2}" destId="{07F9588F-9EB3-E741-8885-CDA2FEF36DE1}" srcOrd="0" destOrd="0" presId="urn:microsoft.com/office/officeart/2008/layout/VerticalAccentList"/>
    <dgm:cxn modelId="{5386874E-55B1-ED45-85C1-F54A5D01FFC7}" type="presOf" srcId="{9FBCA061-82DD-9749-A2DF-C4ED768F499B}" destId="{5055CE4B-2B3E-6741-8576-59E607070FDC}" srcOrd="0" destOrd="0" presId="urn:microsoft.com/office/officeart/2008/layout/VerticalAccentList"/>
    <dgm:cxn modelId="{4A002075-948A-044F-9DE3-850216B6DA41}" srcId="{A3CD91D2-8899-084F-BE82-872B8AD4B478}" destId="{AC8D4089-26EE-0649-89EB-CC0FAB38D3BF}" srcOrd="0" destOrd="0" parTransId="{ACB3EAF2-B19B-EF45-BBEF-2B47182BB993}" sibTransId="{307D3FA7-8EC8-DF43-8908-7C6CF1700048}"/>
    <dgm:cxn modelId="{D7B8E07A-598F-D74A-BD6C-20122761EFD8}" type="presOf" srcId="{AC8D4089-26EE-0649-89EB-CC0FAB38D3BF}" destId="{590BED3A-8A8E-D74F-9406-A285C54132BD}" srcOrd="0" destOrd="0" presId="urn:microsoft.com/office/officeart/2008/layout/VerticalAccentList"/>
    <dgm:cxn modelId="{4768E39E-AEA8-CD43-A6E4-79B565FEE1D4}" srcId="{9FBCA061-82DD-9749-A2DF-C4ED768F499B}" destId="{A3CD91D2-8899-084F-BE82-872B8AD4B478}" srcOrd="0" destOrd="0" parTransId="{0F6D0B2C-5BB2-D641-A41C-7AA7C9E31E78}" sibTransId="{C7FEB8EE-DDF2-6E41-8DD7-FBD5DC36DB2D}"/>
    <dgm:cxn modelId="{A7200FA9-714C-C847-A65E-BA1EB93B30DA}" srcId="{A3CD91D2-8899-084F-BE82-872B8AD4B478}" destId="{E7980283-04EA-504C-9F3B-3F4A495A050F}" srcOrd="1" destOrd="0" parTransId="{98D7D4ED-BE17-7C49-A20D-F5E5D91D2CF3}" sibTransId="{ED3326BB-FCCA-C74E-B3E8-FB1697361BDF}"/>
    <dgm:cxn modelId="{A8B9A2BE-3F2F-4A40-B759-8668E690B51E}" type="presOf" srcId="{E7980283-04EA-504C-9F3B-3F4A495A050F}" destId="{590BED3A-8A8E-D74F-9406-A285C54132BD}" srcOrd="0" destOrd="1" presId="urn:microsoft.com/office/officeart/2008/layout/VerticalAccentList"/>
    <dgm:cxn modelId="{956438BF-54B9-9E4C-8DF9-F2D972185241}" srcId="{9FBCA061-82DD-9749-A2DF-C4ED768F499B}" destId="{C6B6EF1D-4DAF-6D42-8C4D-E33F6890DBD2}" srcOrd="1" destOrd="0" parTransId="{90A7CC7A-173D-7340-B92F-5AB115782776}" sibTransId="{3C27227C-ADB4-BC4E-BF7F-CA815CF6793A}"/>
    <dgm:cxn modelId="{C01573EF-D8CC-324A-AE78-39C61C7F2116}" srcId="{A3CD91D2-8899-084F-BE82-872B8AD4B478}" destId="{2224D1E7-67E5-F446-B991-6E0B9C8D9413}" srcOrd="2" destOrd="0" parTransId="{39F1D755-D868-814D-9406-B257C7675F95}" sibTransId="{F5AC9BBA-3429-DF4A-A459-4333EB201522}"/>
    <dgm:cxn modelId="{83B7771E-C3C7-7F42-A884-4C42FFA918F8}" type="presParOf" srcId="{5055CE4B-2B3E-6741-8576-59E607070FDC}" destId="{653CD750-FE2F-9444-B7FE-64FA78C6E403}" srcOrd="0" destOrd="0" presId="urn:microsoft.com/office/officeart/2008/layout/VerticalAccentList"/>
    <dgm:cxn modelId="{3AF604E7-B24F-B748-9A19-A08B75DAF862}" type="presParOf" srcId="{653CD750-FE2F-9444-B7FE-64FA78C6E403}" destId="{8A0F78AA-4F0A-E942-8D7A-16EF48F04133}" srcOrd="0" destOrd="0" presId="urn:microsoft.com/office/officeart/2008/layout/VerticalAccentList"/>
    <dgm:cxn modelId="{F9EB8421-F555-ED42-905E-641650DE16C3}" type="presParOf" srcId="{5055CE4B-2B3E-6741-8576-59E607070FDC}" destId="{0D15F70A-E27A-6543-BA3A-4320319B6615}" srcOrd="1" destOrd="0" presId="urn:microsoft.com/office/officeart/2008/layout/VerticalAccentList"/>
    <dgm:cxn modelId="{8B8F4597-BDDC-D54B-98BD-033A84C2E05E}" type="presParOf" srcId="{0D15F70A-E27A-6543-BA3A-4320319B6615}" destId="{1C1DEC84-9C5B-604D-84C4-60E85E655135}" srcOrd="0" destOrd="0" presId="urn:microsoft.com/office/officeart/2008/layout/VerticalAccentList"/>
    <dgm:cxn modelId="{2EE26BC3-8545-064C-AE01-53746ECF0BB3}" type="presParOf" srcId="{0D15F70A-E27A-6543-BA3A-4320319B6615}" destId="{2A8DF3A5-F037-8E4C-8375-A2A9F05C7CD1}" srcOrd="1" destOrd="0" presId="urn:microsoft.com/office/officeart/2008/layout/VerticalAccentList"/>
    <dgm:cxn modelId="{77750760-DC19-3546-8FE0-1B1CA243213E}" type="presParOf" srcId="{0D15F70A-E27A-6543-BA3A-4320319B6615}" destId="{27235DC7-1949-BB4C-9443-1F1276F9E9A2}" srcOrd="2" destOrd="0" presId="urn:microsoft.com/office/officeart/2008/layout/VerticalAccentList"/>
    <dgm:cxn modelId="{E21EAE54-4B50-A44A-B95F-4E6EC8F3F682}" type="presParOf" srcId="{0D15F70A-E27A-6543-BA3A-4320319B6615}" destId="{426BA5A9-25D4-8B46-998D-E2F8284A045A}" srcOrd="3" destOrd="0" presId="urn:microsoft.com/office/officeart/2008/layout/VerticalAccentList"/>
    <dgm:cxn modelId="{8BDE74D4-C1D7-FD49-9685-67309E0967CC}" type="presParOf" srcId="{0D15F70A-E27A-6543-BA3A-4320319B6615}" destId="{1E584223-C961-0C46-87F4-C620E88EF2E8}" srcOrd="4" destOrd="0" presId="urn:microsoft.com/office/officeart/2008/layout/VerticalAccentList"/>
    <dgm:cxn modelId="{42605F88-9569-C742-B46A-397510547E4F}" type="presParOf" srcId="{0D15F70A-E27A-6543-BA3A-4320319B6615}" destId="{6A2513BE-81D5-8347-94D4-DC189B384BD6}" srcOrd="5" destOrd="0" presId="urn:microsoft.com/office/officeart/2008/layout/VerticalAccentList"/>
    <dgm:cxn modelId="{17752AE5-FB6E-3848-B0B0-9D0D3DAACA48}" type="presParOf" srcId="{0D15F70A-E27A-6543-BA3A-4320319B6615}" destId="{A1563A79-4585-8444-8E00-23024449E160}" srcOrd="6" destOrd="0" presId="urn:microsoft.com/office/officeart/2008/layout/VerticalAccentList"/>
    <dgm:cxn modelId="{E6DA0306-6547-B342-8FAC-42FEEB2CC414}" type="presParOf" srcId="{0D15F70A-E27A-6543-BA3A-4320319B6615}" destId="{590BED3A-8A8E-D74F-9406-A285C54132BD}" srcOrd="7" destOrd="0" presId="urn:microsoft.com/office/officeart/2008/layout/VerticalAccentList"/>
    <dgm:cxn modelId="{462376B0-AAB1-1147-ACDD-15C4696E5B88}" type="presParOf" srcId="{5055CE4B-2B3E-6741-8576-59E607070FDC}" destId="{FA6145AB-4513-AD4C-8FE5-54F5FB1A8C98}" srcOrd="2" destOrd="0" presId="urn:microsoft.com/office/officeart/2008/layout/VerticalAccentList"/>
    <dgm:cxn modelId="{11BBB564-FBB2-D647-82D3-6CD7791B3001}" type="presParOf" srcId="{5055CE4B-2B3E-6741-8576-59E607070FDC}" destId="{5A1C645D-690D-D943-98F9-70FB448D2D46}" srcOrd="3" destOrd="0" presId="urn:microsoft.com/office/officeart/2008/layout/VerticalAccentList"/>
    <dgm:cxn modelId="{7D7B54E7-641C-2E43-8A9A-77A2AC81DEB1}" type="presParOf" srcId="{5A1C645D-690D-D943-98F9-70FB448D2D46}" destId="{07F9588F-9EB3-E741-8885-CDA2FEF36DE1}" srcOrd="0" destOrd="0" presId="urn:microsoft.com/office/officeart/2008/layout/VerticalAccentList"/>
    <dgm:cxn modelId="{7F228CD8-9785-B74D-A66E-EC08C5459EF6}" type="presParOf" srcId="{5055CE4B-2B3E-6741-8576-59E607070FDC}" destId="{31A6E4BE-782D-A64A-A0DA-3233A6253DA1}" srcOrd="4" destOrd="0" presId="urn:microsoft.com/office/officeart/2008/layout/VerticalAccentList"/>
    <dgm:cxn modelId="{42F75C96-B40C-D44E-A1E3-8EA656F6C4F8}" type="presParOf" srcId="{31A6E4BE-782D-A64A-A0DA-3233A6253DA1}" destId="{AF025BF2-0141-C34A-8C86-0BD4F9F0C5E3}" srcOrd="0" destOrd="0" presId="urn:microsoft.com/office/officeart/2008/layout/VerticalAccentList"/>
    <dgm:cxn modelId="{1842985C-3B6E-E54A-A3A6-40DAF58F7975}" type="presParOf" srcId="{31A6E4BE-782D-A64A-A0DA-3233A6253DA1}" destId="{42D0A897-69A3-2641-B153-81B19E477D6E}" srcOrd="1" destOrd="0" presId="urn:microsoft.com/office/officeart/2008/layout/VerticalAccentList"/>
    <dgm:cxn modelId="{463593A6-967B-4742-8CB8-C5DEF64E7D62}" type="presParOf" srcId="{31A6E4BE-782D-A64A-A0DA-3233A6253DA1}" destId="{A185987E-C74B-D84A-9B29-DB29AF855B16}" srcOrd="2" destOrd="0" presId="urn:microsoft.com/office/officeart/2008/layout/VerticalAccentList"/>
    <dgm:cxn modelId="{3CA581B3-49C0-0B46-9CC4-536C88BDA967}" type="presParOf" srcId="{31A6E4BE-782D-A64A-A0DA-3233A6253DA1}" destId="{AB324266-514F-D343-8006-47637E25945D}" srcOrd="3" destOrd="0" presId="urn:microsoft.com/office/officeart/2008/layout/VerticalAccentList"/>
    <dgm:cxn modelId="{EE35B41F-1C31-764D-95D0-6FD6938FC577}" type="presParOf" srcId="{31A6E4BE-782D-A64A-A0DA-3233A6253DA1}" destId="{23D90628-57E6-5047-ABE3-E85023B7BE99}" srcOrd="4" destOrd="0" presId="urn:microsoft.com/office/officeart/2008/layout/VerticalAccentList"/>
    <dgm:cxn modelId="{F6D57E1C-244E-D246-8ADA-3559C284C69B}" type="presParOf" srcId="{31A6E4BE-782D-A64A-A0DA-3233A6253DA1}" destId="{648DAA55-B913-DC4E-ABF6-1961E9B665F4}" srcOrd="5" destOrd="0" presId="urn:microsoft.com/office/officeart/2008/layout/VerticalAccentList"/>
    <dgm:cxn modelId="{5D490884-B2A0-9A43-A134-E06C9441152E}" type="presParOf" srcId="{31A6E4BE-782D-A64A-A0DA-3233A6253DA1}" destId="{2C82763D-9AF5-8043-9C95-491A5A4DFE7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EAEA0-0DEF-9F49-AEF8-985A7A25693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FA9CCA27-0A90-AA46-ACED-C3F654F93F65}">
      <dgm:prSet custT="1"/>
      <dgm:spPr/>
      <dgm:t>
        <a:bodyPr/>
        <a:lstStyle/>
        <a:p>
          <a:pPr rtl="0"/>
          <a:r>
            <a:rPr lang="en-US" sz="2400" kern="1200" dirty="0">
              <a:ln>
                <a:solidFill>
                  <a:schemeClr val="accent2"/>
                </a:solidFill>
              </a:ln>
              <a:solidFill>
                <a:schemeClr val="accent1"/>
              </a:solidFill>
              <a:effectLst/>
              <a:latin typeface="+mn-lt"/>
              <a:ea typeface="+mj-ea"/>
              <a:cs typeface="+mj-cs"/>
            </a:rPr>
            <a:t>Capabilities:</a:t>
          </a:r>
        </a:p>
      </dgm:t>
    </dgm:pt>
    <dgm:pt modelId="{0B8BDFFC-0B05-A747-94E9-5E9700F87AF3}" type="parTrans" cxnId="{F8E9D748-F0EA-DE4C-AFD5-BFD85FFBEA95}">
      <dgm:prSet/>
      <dgm:spPr/>
      <dgm:t>
        <a:bodyPr/>
        <a:lstStyle/>
        <a:p>
          <a:endParaRPr lang="en-US"/>
        </a:p>
      </dgm:t>
    </dgm:pt>
    <dgm:pt modelId="{8D732C1F-6AD4-EC49-ABC6-A60EA42AA983}" type="sibTrans" cxnId="{F8E9D748-F0EA-DE4C-AFD5-BFD85FFBEA95}">
      <dgm:prSet/>
      <dgm:spPr/>
      <dgm:t>
        <a:bodyPr/>
        <a:lstStyle/>
        <a:p>
          <a:endParaRPr lang="en-US"/>
        </a:p>
      </dgm:t>
    </dgm:pt>
    <dgm:pt modelId="{F851A604-A55C-464B-970C-447F32885FC1}">
      <dgm:prSet custT="1"/>
      <dgm:spPr/>
      <dgm:t>
        <a:bodyPr/>
        <a:lstStyle/>
        <a:p>
          <a:pPr rtl="0"/>
          <a:r>
            <a:rPr lang="en-US" sz="1800" b="1" kern="1200" dirty="0"/>
            <a:t>Defines a single choke point</a:t>
          </a:r>
          <a:endParaRPr lang="en-US" sz="1800" kern="1200" dirty="0"/>
        </a:p>
      </dgm:t>
    </dgm:pt>
    <dgm:pt modelId="{7BC191CD-FA71-C64B-8292-17F69CED2905}" type="parTrans" cxnId="{823FB284-9894-C542-B307-12BF66282797}">
      <dgm:prSet/>
      <dgm:spPr/>
      <dgm:t>
        <a:bodyPr/>
        <a:lstStyle/>
        <a:p>
          <a:endParaRPr lang="en-US"/>
        </a:p>
      </dgm:t>
    </dgm:pt>
    <dgm:pt modelId="{1CDD5FAF-FD05-3C41-BE24-768AA57737CC}" type="sibTrans" cxnId="{823FB284-9894-C542-B307-12BF66282797}">
      <dgm:prSet/>
      <dgm:spPr/>
      <dgm:t>
        <a:bodyPr/>
        <a:lstStyle/>
        <a:p>
          <a:endParaRPr lang="en-US"/>
        </a:p>
      </dgm:t>
    </dgm:pt>
    <dgm:pt modelId="{BBCEEBE8-1098-C34A-B0A0-5B59650C1D1D}">
      <dgm:prSet custT="1"/>
      <dgm:spPr/>
      <dgm:t>
        <a:bodyPr/>
        <a:lstStyle/>
        <a:p>
          <a:pPr rtl="0"/>
          <a:r>
            <a:rPr lang="en-US" sz="1800" b="1" kern="1200" dirty="0"/>
            <a:t>Provides a location for monitoring security events</a:t>
          </a:r>
          <a:endParaRPr lang="en-US" sz="1800" kern="1200" dirty="0"/>
        </a:p>
      </dgm:t>
    </dgm:pt>
    <dgm:pt modelId="{BDB5F818-06A6-DA4C-BD18-886D0143313B}" type="parTrans" cxnId="{6C8A7988-8B7C-1E4D-A450-A70E4AE2F509}">
      <dgm:prSet/>
      <dgm:spPr/>
      <dgm:t>
        <a:bodyPr/>
        <a:lstStyle/>
        <a:p>
          <a:endParaRPr lang="en-US"/>
        </a:p>
      </dgm:t>
    </dgm:pt>
    <dgm:pt modelId="{E0037007-67A6-2446-9587-C2057651B532}" type="sibTrans" cxnId="{6C8A7988-8B7C-1E4D-A450-A70E4AE2F509}">
      <dgm:prSet/>
      <dgm:spPr/>
      <dgm:t>
        <a:bodyPr/>
        <a:lstStyle/>
        <a:p>
          <a:endParaRPr lang="en-US"/>
        </a:p>
      </dgm:t>
    </dgm:pt>
    <dgm:pt modelId="{BD75E155-2369-EA4E-98D6-A7BEFBD5F922}">
      <dgm:prSet custT="1"/>
      <dgm:spPr/>
      <dgm:t>
        <a:bodyPr/>
        <a:lstStyle/>
        <a:p>
          <a:pPr rtl="0"/>
          <a:r>
            <a:rPr lang="en-US" sz="1800" b="1" kern="1200" dirty="0"/>
            <a:t>Can serve as the platform for IPSec</a:t>
          </a:r>
          <a:endParaRPr lang="en-US" sz="1800" kern="1200" dirty="0"/>
        </a:p>
      </dgm:t>
    </dgm:pt>
    <dgm:pt modelId="{8EF7223B-FF3E-0F40-95D2-398929EB1DBC}" type="parTrans" cxnId="{8BCF5552-681A-E248-A040-1CA9EB39CE4C}">
      <dgm:prSet/>
      <dgm:spPr/>
      <dgm:t>
        <a:bodyPr/>
        <a:lstStyle/>
        <a:p>
          <a:endParaRPr lang="en-US"/>
        </a:p>
      </dgm:t>
    </dgm:pt>
    <dgm:pt modelId="{59D4B0A9-2243-6940-898B-9C848F2FBF03}" type="sibTrans" cxnId="{8BCF5552-681A-E248-A040-1CA9EB39CE4C}">
      <dgm:prSet/>
      <dgm:spPr/>
      <dgm:t>
        <a:bodyPr/>
        <a:lstStyle/>
        <a:p>
          <a:endParaRPr lang="en-US"/>
        </a:p>
      </dgm:t>
    </dgm:pt>
    <dgm:pt modelId="{658CA3B0-35C8-7F46-9AB5-C8FDAD73655A}">
      <dgm:prSet custT="1"/>
      <dgm:spPr/>
      <dgm:t>
        <a:bodyPr/>
        <a:lstStyle/>
        <a:p>
          <a:pPr rtl="0"/>
          <a:r>
            <a:rPr lang="en-US" sz="2400" kern="1200" dirty="0">
              <a:ln>
                <a:solidFill>
                  <a:schemeClr val="accent2"/>
                </a:solidFill>
              </a:ln>
              <a:solidFill>
                <a:schemeClr val="accent1"/>
              </a:solidFill>
              <a:effectLst/>
              <a:latin typeface="+mn-lt"/>
              <a:ea typeface="+mj-ea"/>
              <a:cs typeface="+mj-cs"/>
            </a:rPr>
            <a:t>Limitations:</a:t>
          </a:r>
        </a:p>
      </dgm:t>
    </dgm:pt>
    <dgm:pt modelId="{9483F094-1320-A249-9D6F-9A7C4BF008C6}" type="parTrans" cxnId="{00376A1A-FA5E-2E43-9B4E-540194741CA7}">
      <dgm:prSet/>
      <dgm:spPr/>
      <dgm:t>
        <a:bodyPr/>
        <a:lstStyle/>
        <a:p>
          <a:endParaRPr lang="en-US"/>
        </a:p>
      </dgm:t>
    </dgm:pt>
    <dgm:pt modelId="{7094A2EE-F635-C54E-8098-E73CCD244C48}" type="sibTrans" cxnId="{00376A1A-FA5E-2E43-9B4E-540194741CA7}">
      <dgm:prSet/>
      <dgm:spPr/>
      <dgm:t>
        <a:bodyPr/>
        <a:lstStyle/>
        <a:p>
          <a:endParaRPr lang="en-US"/>
        </a:p>
      </dgm:t>
    </dgm:pt>
    <dgm:pt modelId="{4591B7C3-CCE9-2547-BB80-107715315C8E}">
      <dgm:prSet custT="1"/>
      <dgm:spPr/>
      <dgm:t>
        <a:bodyPr/>
        <a:lstStyle/>
        <a:p>
          <a:pPr rtl="0"/>
          <a:r>
            <a:rPr lang="en-US" sz="1800" b="1" kern="1200" dirty="0"/>
            <a:t>Cannot protect against attacks bypassing firewall</a:t>
          </a:r>
        </a:p>
      </dgm:t>
    </dgm:pt>
    <dgm:pt modelId="{25F4B0C7-B364-CE4D-BB4E-7A36C056B63F}" type="parTrans" cxnId="{F97FFE47-D1BE-B24D-A3F6-0DCE497AC76F}">
      <dgm:prSet/>
      <dgm:spPr/>
      <dgm:t>
        <a:bodyPr/>
        <a:lstStyle/>
        <a:p>
          <a:endParaRPr lang="en-US"/>
        </a:p>
      </dgm:t>
    </dgm:pt>
    <dgm:pt modelId="{13950F49-1790-1C41-85F1-4431AB9619A2}" type="sibTrans" cxnId="{F97FFE47-D1BE-B24D-A3F6-0DCE497AC76F}">
      <dgm:prSet/>
      <dgm:spPr/>
      <dgm:t>
        <a:bodyPr/>
        <a:lstStyle/>
        <a:p>
          <a:endParaRPr lang="en-US"/>
        </a:p>
      </dgm:t>
    </dgm:pt>
    <dgm:pt modelId="{534DB5A8-80B9-3D4F-9CA0-84A475D8DD4C}">
      <dgm:prSet custT="1"/>
      <dgm:spPr/>
      <dgm:t>
        <a:bodyPr/>
        <a:lstStyle/>
        <a:p>
          <a:pPr rtl="0"/>
          <a:r>
            <a:rPr lang="en-US" sz="1800" b="1" kern="1200" dirty="0"/>
            <a:t>May not protect fully against internal threats</a:t>
          </a:r>
        </a:p>
      </dgm:t>
    </dgm:pt>
    <dgm:pt modelId="{9F5373C6-00A1-544F-9156-E8B6F15E55BC}" type="parTrans" cxnId="{4353A27C-88C5-7C4E-BE9C-1A431F47CF9F}">
      <dgm:prSet/>
      <dgm:spPr/>
      <dgm:t>
        <a:bodyPr/>
        <a:lstStyle/>
        <a:p>
          <a:endParaRPr lang="en-US"/>
        </a:p>
      </dgm:t>
    </dgm:pt>
    <dgm:pt modelId="{2615DAC3-F437-4941-99D3-3C3B315B80F3}" type="sibTrans" cxnId="{4353A27C-88C5-7C4E-BE9C-1A431F47CF9F}">
      <dgm:prSet/>
      <dgm:spPr/>
      <dgm:t>
        <a:bodyPr/>
        <a:lstStyle/>
        <a:p>
          <a:endParaRPr lang="en-US"/>
        </a:p>
      </dgm:t>
    </dgm:pt>
    <dgm:pt modelId="{E47080D8-DFD5-914E-BB20-CBA41ACE196B}">
      <dgm:prSet custT="1"/>
      <dgm:spPr/>
      <dgm:t>
        <a:bodyPr/>
        <a:lstStyle/>
        <a:p>
          <a:pPr rtl="0"/>
          <a:r>
            <a:rPr lang="en-US" sz="1800" b="1" kern="1200" dirty="0"/>
            <a:t>Improperly secured wireless LAN can be accessed from outside the organization</a:t>
          </a:r>
        </a:p>
      </dgm:t>
    </dgm:pt>
    <dgm:pt modelId="{FF9C0A2B-0495-5F41-84A1-D88DEE460EC0}" type="parTrans" cxnId="{75E72BB2-3EF9-5F4B-B279-7C4735DA2B33}">
      <dgm:prSet/>
      <dgm:spPr/>
      <dgm:t>
        <a:bodyPr/>
        <a:lstStyle/>
        <a:p>
          <a:endParaRPr lang="en-US"/>
        </a:p>
      </dgm:t>
    </dgm:pt>
    <dgm:pt modelId="{E0C803C5-80CD-4B4D-879E-24CC1F684529}" type="sibTrans" cxnId="{75E72BB2-3EF9-5F4B-B279-7C4735DA2B33}">
      <dgm:prSet/>
      <dgm:spPr/>
      <dgm:t>
        <a:bodyPr/>
        <a:lstStyle/>
        <a:p>
          <a:endParaRPr lang="en-US"/>
        </a:p>
      </dgm:t>
    </dgm:pt>
    <dgm:pt modelId="{89175B89-43FB-1F41-B4CB-AF3920DC50EC}">
      <dgm:prSet custT="1"/>
      <dgm:spPr/>
      <dgm:t>
        <a:bodyPr/>
        <a:lstStyle/>
        <a:p>
          <a:pPr rtl="0"/>
          <a:r>
            <a:rPr lang="en-US" sz="1800" b="1" kern="1200" dirty="0"/>
            <a:t>Laptop, PDA, or portable storage device may be infected outside the corporate network then used internally</a:t>
          </a:r>
        </a:p>
      </dgm:t>
    </dgm:pt>
    <dgm:pt modelId="{6F32D59F-DE64-1940-9907-67980CE4F8FD}" type="parTrans" cxnId="{2B446EC3-30AA-3C47-993C-18B8A4C2B0B2}">
      <dgm:prSet/>
      <dgm:spPr/>
      <dgm:t>
        <a:bodyPr/>
        <a:lstStyle/>
        <a:p>
          <a:endParaRPr lang="en-US"/>
        </a:p>
      </dgm:t>
    </dgm:pt>
    <dgm:pt modelId="{6CD63CA8-9065-4840-AF41-C2A75FD5B9D8}" type="sibTrans" cxnId="{2B446EC3-30AA-3C47-993C-18B8A4C2B0B2}">
      <dgm:prSet/>
      <dgm:spPr/>
      <dgm:t>
        <a:bodyPr/>
        <a:lstStyle/>
        <a:p>
          <a:endParaRPr lang="en-US"/>
        </a:p>
      </dgm:t>
    </dgm:pt>
    <dgm:pt modelId="{F7EC8A34-7DAC-8543-88B6-1BE6AAE113DF}">
      <dgm:prSet custT="1"/>
      <dgm:spPr/>
      <dgm:t>
        <a:bodyPr/>
        <a:lstStyle/>
        <a:p>
          <a:pPr rtl="0"/>
          <a:r>
            <a:rPr lang="en-US" sz="1800" b="1" kern="1200" dirty="0"/>
            <a:t>Convenient platform for several Internet functions that are not security related, e.g., Network Address Translation (NAT).</a:t>
          </a:r>
          <a:endParaRPr lang="en-US" sz="1800" kern="1200" dirty="0"/>
        </a:p>
      </dgm:t>
    </dgm:pt>
    <dgm:pt modelId="{9D3095F5-F545-5F4B-90F8-5B1E16C0C86B}" type="sibTrans" cxnId="{49615B76-9034-3849-89C5-DAE5ADD54DF5}">
      <dgm:prSet/>
      <dgm:spPr/>
      <dgm:t>
        <a:bodyPr/>
        <a:lstStyle/>
        <a:p>
          <a:endParaRPr lang="en-US"/>
        </a:p>
      </dgm:t>
    </dgm:pt>
    <dgm:pt modelId="{B405BB63-3F08-844E-BD69-1AB13858420C}" type="parTrans" cxnId="{49615B76-9034-3849-89C5-DAE5ADD54DF5}">
      <dgm:prSet/>
      <dgm:spPr/>
      <dgm:t>
        <a:bodyPr/>
        <a:lstStyle/>
        <a:p>
          <a:endParaRPr lang="en-US"/>
        </a:p>
      </dgm:t>
    </dgm:pt>
    <dgm:pt modelId="{499F6BA9-C59E-DC49-9AF5-B861FBC3EB4A}" type="pres">
      <dgm:prSet presAssocID="{BF9EAEA0-0DEF-9F49-AEF8-985A7A256938}" presName="compositeShape" presStyleCnt="0">
        <dgm:presLayoutVars>
          <dgm:chMax val="2"/>
          <dgm:dir/>
          <dgm:resizeHandles val="exact"/>
        </dgm:presLayoutVars>
      </dgm:prSet>
      <dgm:spPr/>
    </dgm:pt>
    <dgm:pt modelId="{28F38D06-2BC8-E34E-A0A3-A545334E51CB}" type="pres">
      <dgm:prSet presAssocID="{FA9CCA27-0A90-AA46-ACED-C3F654F93F65}" presName="upArrow" presStyleLbl="node1" presStyleIdx="0" presStyleCnt="2" custScaleX="79240" custScaleY="92308"/>
      <dgm:spPr>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gm:spPr>
    </dgm:pt>
    <dgm:pt modelId="{694D615A-D47F-0B4A-A54E-BF0D6280097D}" type="pres">
      <dgm:prSet presAssocID="{FA9CCA27-0A90-AA46-ACED-C3F654F93F65}" presName="upArrowText" presStyleLbl="revTx" presStyleIdx="0" presStyleCnt="2" custLinFactNeighborY="-931">
        <dgm:presLayoutVars>
          <dgm:chMax val="0"/>
          <dgm:bulletEnabled val="1"/>
        </dgm:presLayoutVars>
      </dgm:prSet>
      <dgm:spPr/>
    </dgm:pt>
    <dgm:pt modelId="{880788A9-BD7C-A741-82DB-60534BD9E767}" type="pres">
      <dgm:prSet presAssocID="{658CA3B0-35C8-7F46-9AB5-C8FDAD73655A}" presName="downArrow" presStyleLbl="node1" presStyleIdx="1" presStyleCnt="2" custScaleX="82613" custScaleY="89744"/>
      <dgm:spPr>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gm:spPr>
    </dgm:pt>
    <dgm:pt modelId="{B28C4838-0A62-2445-9959-1E0D100E9251}" type="pres">
      <dgm:prSet presAssocID="{658CA3B0-35C8-7F46-9AB5-C8FDAD73655A}" presName="downArrowText" presStyleLbl="revTx" presStyleIdx="1" presStyleCnt="2" custScaleX="109620" custScaleY="118590" custLinFactNeighborX="774" custLinFactNeighborY="3029">
        <dgm:presLayoutVars>
          <dgm:chMax val="0"/>
          <dgm:bulletEnabled val="1"/>
        </dgm:presLayoutVars>
      </dgm:prSet>
      <dgm:spPr/>
    </dgm:pt>
  </dgm:ptLst>
  <dgm:cxnLst>
    <dgm:cxn modelId="{00376A1A-FA5E-2E43-9B4E-540194741CA7}" srcId="{BF9EAEA0-0DEF-9F49-AEF8-985A7A256938}" destId="{658CA3B0-35C8-7F46-9AB5-C8FDAD73655A}" srcOrd="1" destOrd="0" parTransId="{9483F094-1320-A249-9D6F-9A7C4BF008C6}" sibTransId="{7094A2EE-F635-C54E-8098-E73CCD244C48}"/>
    <dgm:cxn modelId="{9E2A5723-1086-434A-8A70-5580B57153AC}" type="presOf" srcId="{658CA3B0-35C8-7F46-9AB5-C8FDAD73655A}" destId="{B28C4838-0A62-2445-9959-1E0D100E9251}" srcOrd="0" destOrd="0" presId="urn:microsoft.com/office/officeart/2005/8/layout/arrow4"/>
    <dgm:cxn modelId="{464DD428-F193-7F41-BF5F-268FF4656B26}" type="presOf" srcId="{BF9EAEA0-0DEF-9F49-AEF8-985A7A256938}" destId="{499F6BA9-C59E-DC49-9AF5-B861FBC3EB4A}" srcOrd="0" destOrd="0" presId="urn:microsoft.com/office/officeart/2005/8/layout/arrow4"/>
    <dgm:cxn modelId="{99DB442C-9BB1-FE4A-B0C5-7B55520EA8DD}" type="presOf" srcId="{89175B89-43FB-1F41-B4CB-AF3920DC50EC}" destId="{B28C4838-0A62-2445-9959-1E0D100E9251}" srcOrd="0" destOrd="4" presId="urn:microsoft.com/office/officeart/2005/8/layout/arrow4"/>
    <dgm:cxn modelId="{3AFAE935-1E42-D047-AD75-261FC83C7A5E}" type="presOf" srcId="{FA9CCA27-0A90-AA46-ACED-C3F654F93F65}" destId="{694D615A-D47F-0B4A-A54E-BF0D6280097D}" srcOrd="0" destOrd="0" presId="urn:microsoft.com/office/officeart/2005/8/layout/arrow4"/>
    <dgm:cxn modelId="{F97FFE47-D1BE-B24D-A3F6-0DCE497AC76F}" srcId="{658CA3B0-35C8-7F46-9AB5-C8FDAD73655A}" destId="{4591B7C3-CCE9-2547-BB80-107715315C8E}" srcOrd="0" destOrd="0" parTransId="{25F4B0C7-B364-CE4D-BB4E-7A36C056B63F}" sibTransId="{13950F49-1790-1C41-85F1-4431AB9619A2}"/>
    <dgm:cxn modelId="{F8E9D748-F0EA-DE4C-AFD5-BFD85FFBEA95}" srcId="{BF9EAEA0-0DEF-9F49-AEF8-985A7A256938}" destId="{FA9CCA27-0A90-AA46-ACED-C3F654F93F65}" srcOrd="0" destOrd="0" parTransId="{0B8BDFFC-0B05-A747-94E9-5E9700F87AF3}" sibTransId="{8D732C1F-6AD4-EC49-ABC6-A60EA42AA983}"/>
    <dgm:cxn modelId="{0418326C-CB3C-5B40-B6AB-B72F5219C2CC}" type="presOf" srcId="{F7EC8A34-7DAC-8543-88B6-1BE6AAE113DF}" destId="{694D615A-D47F-0B4A-A54E-BF0D6280097D}" srcOrd="0" destOrd="3" presId="urn:microsoft.com/office/officeart/2005/8/layout/arrow4"/>
    <dgm:cxn modelId="{8BCF5552-681A-E248-A040-1CA9EB39CE4C}" srcId="{FA9CCA27-0A90-AA46-ACED-C3F654F93F65}" destId="{BD75E155-2369-EA4E-98D6-A7BEFBD5F922}" srcOrd="3" destOrd="0" parTransId="{8EF7223B-FF3E-0F40-95D2-398929EB1DBC}" sibTransId="{59D4B0A9-2243-6940-898B-9C848F2FBF03}"/>
    <dgm:cxn modelId="{49615B76-9034-3849-89C5-DAE5ADD54DF5}" srcId="{FA9CCA27-0A90-AA46-ACED-C3F654F93F65}" destId="{F7EC8A34-7DAC-8543-88B6-1BE6AAE113DF}" srcOrd="2" destOrd="0" parTransId="{B405BB63-3F08-844E-BD69-1AB13858420C}" sibTransId="{9D3095F5-F545-5F4B-90F8-5B1E16C0C86B}"/>
    <dgm:cxn modelId="{A744AB56-47CF-514C-A2D4-754D047C1499}" type="presOf" srcId="{534DB5A8-80B9-3D4F-9CA0-84A475D8DD4C}" destId="{B28C4838-0A62-2445-9959-1E0D100E9251}" srcOrd="0" destOrd="2" presId="urn:microsoft.com/office/officeart/2005/8/layout/arrow4"/>
    <dgm:cxn modelId="{79CB5877-63D1-3B4F-AD51-755E30192CD6}" type="presOf" srcId="{4591B7C3-CCE9-2547-BB80-107715315C8E}" destId="{B28C4838-0A62-2445-9959-1E0D100E9251}" srcOrd="0" destOrd="1" presId="urn:microsoft.com/office/officeart/2005/8/layout/arrow4"/>
    <dgm:cxn modelId="{080C417C-6A9F-DA4F-82AF-DBA0E16FBB0E}" type="presOf" srcId="{F851A604-A55C-464B-970C-447F32885FC1}" destId="{694D615A-D47F-0B4A-A54E-BF0D6280097D}" srcOrd="0" destOrd="1" presId="urn:microsoft.com/office/officeart/2005/8/layout/arrow4"/>
    <dgm:cxn modelId="{4353A27C-88C5-7C4E-BE9C-1A431F47CF9F}" srcId="{658CA3B0-35C8-7F46-9AB5-C8FDAD73655A}" destId="{534DB5A8-80B9-3D4F-9CA0-84A475D8DD4C}" srcOrd="1" destOrd="0" parTransId="{9F5373C6-00A1-544F-9156-E8B6F15E55BC}" sibTransId="{2615DAC3-F437-4941-99D3-3C3B315B80F3}"/>
    <dgm:cxn modelId="{823FB284-9894-C542-B307-12BF66282797}" srcId="{FA9CCA27-0A90-AA46-ACED-C3F654F93F65}" destId="{F851A604-A55C-464B-970C-447F32885FC1}" srcOrd="0" destOrd="0" parTransId="{7BC191CD-FA71-C64B-8292-17F69CED2905}" sibTransId="{1CDD5FAF-FD05-3C41-BE24-768AA57737CC}"/>
    <dgm:cxn modelId="{6C8A7988-8B7C-1E4D-A450-A70E4AE2F509}" srcId="{FA9CCA27-0A90-AA46-ACED-C3F654F93F65}" destId="{BBCEEBE8-1098-C34A-B0A0-5B59650C1D1D}" srcOrd="1" destOrd="0" parTransId="{BDB5F818-06A6-DA4C-BD18-886D0143313B}" sibTransId="{E0037007-67A6-2446-9587-C2057651B532}"/>
    <dgm:cxn modelId="{3EF4548D-6D6A-064B-9B28-643E3A80BF68}" type="presOf" srcId="{E47080D8-DFD5-914E-BB20-CBA41ACE196B}" destId="{B28C4838-0A62-2445-9959-1E0D100E9251}" srcOrd="0" destOrd="3" presId="urn:microsoft.com/office/officeart/2005/8/layout/arrow4"/>
    <dgm:cxn modelId="{4E6A9F9B-A8C8-4744-AB28-A53655C24CB1}" type="presOf" srcId="{BD75E155-2369-EA4E-98D6-A7BEFBD5F922}" destId="{694D615A-D47F-0B4A-A54E-BF0D6280097D}" srcOrd="0" destOrd="4" presId="urn:microsoft.com/office/officeart/2005/8/layout/arrow4"/>
    <dgm:cxn modelId="{75E72BB2-3EF9-5F4B-B279-7C4735DA2B33}" srcId="{658CA3B0-35C8-7F46-9AB5-C8FDAD73655A}" destId="{E47080D8-DFD5-914E-BB20-CBA41ACE196B}" srcOrd="2" destOrd="0" parTransId="{FF9C0A2B-0495-5F41-84A1-D88DEE460EC0}" sibTransId="{E0C803C5-80CD-4B4D-879E-24CC1F684529}"/>
    <dgm:cxn modelId="{E1B764C2-A0D5-084A-B457-0D4C9F6E1A72}" type="presOf" srcId="{BBCEEBE8-1098-C34A-B0A0-5B59650C1D1D}" destId="{694D615A-D47F-0B4A-A54E-BF0D6280097D}" srcOrd="0" destOrd="2" presId="urn:microsoft.com/office/officeart/2005/8/layout/arrow4"/>
    <dgm:cxn modelId="{2B446EC3-30AA-3C47-993C-18B8A4C2B0B2}" srcId="{658CA3B0-35C8-7F46-9AB5-C8FDAD73655A}" destId="{89175B89-43FB-1F41-B4CB-AF3920DC50EC}" srcOrd="3" destOrd="0" parTransId="{6F32D59F-DE64-1940-9907-67980CE4F8FD}" sibTransId="{6CD63CA8-9065-4840-AF41-C2A75FD5B9D8}"/>
    <dgm:cxn modelId="{3D377064-BBB0-5044-8921-9584744C9269}" type="presParOf" srcId="{499F6BA9-C59E-DC49-9AF5-B861FBC3EB4A}" destId="{28F38D06-2BC8-E34E-A0A3-A545334E51CB}" srcOrd="0" destOrd="0" presId="urn:microsoft.com/office/officeart/2005/8/layout/arrow4"/>
    <dgm:cxn modelId="{E5168286-B067-A54E-9F42-7C734C1E0ABC}" type="presParOf" srcId="{499F6BA9-C59E-DC49-9AF5-B861FBC3EB4A}" destId="{694D615A-D47F-0B4A-A54E-BF0D6280097D}" srcOrd="1" destOrd="0" presId="urn:microsoft.com/office/officeart/2005/8/layout/arrow4"/>
    <dgm:cxn modelId="{CA837A12-6993-3840-BD41-5FEFAFB7BB01}" type="presParOf" srcId="{499F6BA9-C59E-DC49-9AF5-B861FBC3EB4A}" destId="{880788A9-BD7C-A741-82DB-60534BD9E767}" srcOrd="2" destOrd="0" presId="urn:microsoft.com/office/officeart/2005/8/layout/arrow4"/>
    <dgm:cxn modelId="{57CCE704-0F7B-414D-921B-91883CBF8932}" type="presParOf" srcId="{499F6BA9-C59E-DC49-9AF5-B861FBC3EB4A}" destId="{B28C4838-0A62-2445-9959-1E0D100E925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custT="1"/>
      <dgm:spPr/>
      <dgm:t>
        <a:bodyPr/>
        <a:lstStyle/>
        <a:p>
          <a:r>
            <a:rPr lang="en-US" sz="1600" dirty="0">
              <a:solidFill>
                <a:schemeClr val="bg1"/>
              </a:solidFill>
              <a:effectLst/>
            </a:rPr>
            <a:t>Filtering rules are based on information contained in a network packet</a:t>
          </a:r>
        </a:p>
      </dgm:t>
    </dgm:pt>
    <dgm:pt modelId="{F29F054B-A395-E043-881E-90CAEBCC6513}" type="parTrans" cxnId="{AA92E98A-0773-BD44-8FA2-7D1B662A6B11}">
      <dgm:prSet/>
      <dgm:spPr/>
      <dgm:t>
        <a:bodyPr/>
        <a:lstStyle/>
        <a:p>
          <a:endParaRPr lang="en-US"/>
        </a:p>
      </dgm:t>
    </dgm:pt>
    <dgm:pt modelId="{AC68F31D-1EBB-5F47-A977-5B352F25FFC0}" type="sibTrans" cxnId="{AA92E98A-0773-BD44-8FA2-7D1B662A6B11}">
      <dgm:prSet/>
      <dgm:spPr/>
      <dgm:t>
        <a:bodyPr/>
        <a:lstStyle/>
        <a:p>
          <a:endParaRPr lang="en-US"/>
        </a:p>
      </dgm:t>
    </dgm:pt>
    <dgm:pt modelId="{7853777C-A2A5-2F40-81CC-F02A59E49DDB}">
      <dgm:prSet/>
      <dgm:spPr/>
      <dgm:t>
        <a:bodyPr/>
        <a:lstStyle/>
        <a:p>
          <a:r>
            <a:rPr lang="en-US" dirty="0">
              <a:effectLst/>
            </a:rPr>
            <a:t>Source IP address</a:t>
          </a:r>
        </a:p>
      </dgm:t>
    </dgm:pt>
    <dgm:pt modelId="{8614323F-0E29-C24D-9208-923A877DDAF7}" type="parTrans" cxnId="{B0286157-2581-604A-9102-CA9B4DA1BD0C}">
      <dgm:prSet/>
      <dgm:spPr/>
      <dgm:t>
        <a:bodyPr/>
        <a:lstStyle/>
        <a:p>
          <a:endParaRPr lang="en-US"/>
        </a:p>
      </dgm:t>
    </dgm:pt>
    <dgm:pt modelId="{AD60C821-5CF3-734F-81BC-CB8DE7E07684}" type="sibTrans" cxnId="{B0286157-2581-604A-9102-CA9B4DA1BD0C}">
      <dgm:prSet/>
      <dgm:spPr/>
      <dgm:t>
        <a:bodyPr/>
        <a:lstStyle/>
        <a:p>
          <a:endParaRPr lang="en-US"/>
        </a:p>
      </dgm:t>
    </dgm:pt>
    <dgm:pt modelId="{2397B89F-ACEA-DA44-8651-68BC248E4AAC}">
      <dgm:prSet/>
      <dgm:spPr/>
      <dgm:t>
        <a:bodyPr/>
        <a:lstStyle/>
        <a:p>
          <a:r>
            <a:rPr lang="en-US" dirty="0">
              <a:effectLst/>
            </a:rPr>
            <a:t>Destination IP address</a:t>
          </a:r>
        </a:p>
      </dgm:t>
    </dgm:pt>
    <dgm:pt modelId="{CAD7E9A4-3CA4-7240-8A3B-571CD1DDB379}" type="parTrans" cxnId="{2284E4F3-1439-744D-B00E-3E4D88D1CE45}">
      <dgm:prSet/>
      <dgm:spPr/>
      <dgm:t>
        <a:bodyPr/>
        <a:lstStyle/>
        <a:p>
          <a:endParaRPr lang="en-US"/>
        </a:p>
      </dgm:t>
    </dgm:pt>
    <dgm:pt modelId="{F51BEC0B-6D14-C84E-9900-0AC6D964A58B}" type="sibTrans" cxnId="{2284E4F3-1439-744D-B00E-3E4D88D1CE45}">
      <dgm:prSet/>
      <dgm:spPr/>
      <dgm:t>
        <a:bodyPr/>
        <a:lstStyle/>
        <a:p>
          <a:endParaRPr lang="en-US"/>
        </a:p>
      </dgm:t>
    </dgm:pt>
    <dgm:pt modelId="{C871D84E-346F-F04A-A10E-A8C4E1B8135D}">
      <dgm:prSet/>
      <dgm:spPr/>
      <dgm:t>
        <a:bodyPr/>
        <a:lstStyle/>
        <a:p>
          <a:r>
            <a:rPr lang="en-US" dirty="0">
              <a:effectLst/>
            </a:rPr>
            <a:t>Source and destination transport-level address</a:t>
          </a:r>
        </a:p>
      </dgm:t>
    </dgm:pt>
    <dgm:pt modelId="{377F236C-9BA0-DE4E-B535-0073B0AD603F}" type="parTrans" cxnId="{F2ACCE61-3391-1745-8489-BA483F7FB7B0}">
      <dgm:prSet/>
      <dgm:spPr/>
      <dgm:t>
        <a:bodyPr/>
        <a:lstStyle/>
        <a:p>
          <a:endParaRPr lang="en-US"/>
        </a:p>
      </dgm:t>
    </dgm:pt>
    <dgm:pt modelId="{223BA8B5-3E41-954A-83D2-CF552B751EDC}" type="sibTrans" cxnId="{F2ACCE61-3391-1745-8489-BA483F7FB7B0}">
      <dgm:prSet/>
      <dgm:spPr/>
      <dgm:t>
        <a:bodyPr/>
        <a:lstStyle/>
        <a:p>
          <a:endParaRPr lang="en-US"/>
        </a:p>
      </dgm:t>
    </dgm:pt>
    <dgm:pt modelId="{37A901BF-71FC-B64C-9DC5-259D21A670DA}">
      <dgm:prSet/>
      <dgm:spPr/>
      <dgm:t>
        <a:bodyPr/>
        <a:lstStyle/>
        <a:p>
          <a:r>
            <a:rPr lang="en-US" dirty="0">
              <a:effectLst/>
            </a:rPr>
            <a:t>IP protocol field</a:t>
          </a:r>
        </a:p>
      </dgm:t>
    </dgm:pt>
    <dgm:pt modelId="{EE6F0A62-D4D6-E74F-8CB5-8B645432EE45}" type="parTrans" cxnId="{82277348-65B9-B146-B4D8-3F45A71B573F}">
      <dgm:prSet/>
      <dgm:spPr/>
      <dgm:t>
        <a:bodyPr/>
        <a:lstStyle/>
        <a:p>
          <a:endParaRPr lang="en-US"/>
        </a:p>
      </dgm:t>
    </dgm:pt>
    <dgm:pt modelId="{9215E86D-77CE-5A41-A732-7D749D3B3B58}" type="sibTrans" cxnId="{82277348-65B9-B146-B4D8-3F45A71B573F}">
      <dgm:prSet/>
      <dgm:spPr/>
      <dgm:t>
        <a:bodyPr/>
        <a:lstStyle/>
        <a:p>
          <a:endParaRPr lang="en-US"/>
        </a:p>
      </dgm:t>
    </dgm:pt>
    <dgm:pt modelId="{D3D4CB05-BDD2-164D-BEC8-367865314CEF}">
      <dgm:prSet/>
      <dgm:spPr/>
      <dgm:t>
        <a:bodyPr/>
        <a:lstStyle/>
        <a:p>
          <a:r>
            <a:rPr lang="en-US" b="0" dirty="0">
              <a:ea typeface="ＭＳ Ｐゴシック" pitchFamily="-110" charset="-128"/>
              <a:cs typeface="ＭＳ Ｐゴシック" pitchFamily="-110" charset="-128"/>
            </a:rPr>
            <a:t>Which interface of the firewall the packet came from or is destined for</a:t>
          </a:r>
          <a:endParaRPr lang="en-US" dirty="0">
            <a:effectLst/>
          </a:endParaRPr>
        </a:p>
      </dgm:t>
    </dgm:pt>
    <dgm:pt modelId="{A0848D3D-8276-0D49-AC8D-81CF94A56874}" type="parTrans" cxnId="{AF06C460-B257-BB4A-96A5-532D10722D7A}">
      <dgm:prSet/>
      <dgm:spPr/>
      <dgm:t>
        <a:bodyPr/>
        <a:lstStyle/>
        <a:p>
          <a:endParaRPr lang="en-US"/>
        </a:p>
      </dgm:t>
    </dgm:pt>
    <dgm:pt modelId="{76285DA6-D726-0D45-A422-473F4CFD48F5}" type="sibTrans" cxnId="{AF06C460-B257-BB4A-96A5-532D10722D7A}">
      <dgm:prSet/>
      <dgm:spPr/>
      <dgm:t>
        <a:bodyPr/>
        <a:lstStyle/>
        <a:p>
          <a:endParaRPr lang="en-US"/>
        </a:p>
      </dgm:t>
    </dgm:pt>
    <dgm:pt modelId="{6DC7EF82-39B7-F144-B383-68BBBD4626B1}" type="pres">
      <dgm:prSet presAssocID="{5C075CF2-4A1D-D248-B2FC-EF82A4EAA1C1}" presName="Name0" presStyleCnt="0">
        <dgm:presLayoutVars>
          <dgm:dir/>
          <dgm:animLvl val="lvl"/>
          <dgm:resizeHandles val="exact"/>
        </dgm:presLayoutVars>
      </dgm:prSet>
      <dgm:spPr/>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custLinFactY="-129680" custLinFactNeighborX="80191" custLinFactNeighborY="-200000">
        <dgm:presLayoutVars>
          <dgm:chMax val="0"/>
          <dgm:chPref val="0"/>
          <dgm:bulletEnabled val="1"/>
        </dgm:presLayoutVars>
      </dgm:prSet>
      <dgm:spPr/>
    </dgm:pt>
    <dgm:pt modelId="{F43A4F69-133B-A849-99D7-8121D32013C5}" type="pres">
      <dgm:prSet presAssocID="{238C3D44-A117-4E4A-9E67-E09CF4B9D512}" presName="desTx" presStyleLbl="alignAccFollowNode1" presStyleIdx="0" presStyleCnt="1">
        <dgm:presLayoutVars>
          <dgm:bulletEnabled val="1"/>
        </dgm:presLayoutVars>
      </dgm:prSet>
      <dgm:spPr/>
    </dgm:pt>
  </dgm:ptLst>
  <dgm:cxnLst>
    <dgm:cxn modelId="{D1E68A0B-D9D6-2B45-8384-8BE06324BDAE}" type="presOf" srcId="{2397B89F-ACEA-DA44-8651-68BC248E4AAC}" destId="{F43A4F69-133B-A849-99D7-8121D32013C5}" srcOrd="0" destOrd="1" presId="urn:microsoft.com/office/officeart/2005/8/layout/hList1"/>
    <dgm:cxn modelId="{0BFC6920-EFB3-F24F-80BB-7BE0A372532D}" type="presOf" srcId="{C871D84E-346F-F04A-A10E-A8C4E1B8135D}" destId="{F43A4F69-133B-A849-99D7-8121D32013C5}" srcOrd="0" destOrd="2" presId="urn:microsoft.com/office/officeart/2005/8/layout/hList1"/>
    <dgm:cxn modelId="{47359C3C-F676-6A45-A97C-A1D39409B0B5}" type="presOf" srcId="{D3D4CB05-BDD2-164D-BEC8-367865314CEF}" destId="{F43A4F69-133B-A849-99D7-8121D32013C5}" srcOrd="0" destOrd="4"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F2ACCE61-3391-1745-8489-BA483F7FB7B0}" srcId="{238C3D44-A117-4E4A-9E67-E09CF4B9D512}" destId="{C871D84E-346F-F04A-A10E-A8C4E1B8135D}" srcOrd="2" destOrd="0" parTransId="{377F236C-9BA0-DE4E-B535-0073B0AD603F}" sibTransId="{223BA8B5-3E41-954A-83D2-CF552B751EDC}"/>
    <dgm:cxn modelId="{4819FB41-335A-E14F-B56C-4B7755C881B2}" type="presOf" srcId="{5C075CF2-4A1D-D248-B2FC-EF82A4EAA1C1}" destId="{6DC7EF82-39B7-F144-B383-68BBBD4626B1}" srcOrd="0" destOrd="0" presId="urn:microsoft.com/office/officeart/2005/8/layout/hList1"/>
    <dgm:cxn modelId="{46C12665-1F60-F940-83C7-FEC9C62AE1B5}" type="presOf" srcId="{7853777C-A2A5-2F40-81CC-F02A59E49DDB}" destId="{F43A4F69-133B-A849-99D7-8121D32013C5}" srcOrd="0" destOrd="0" presId="urn:microsoft.com/office/officeart/2005/8/layout/hList1"/>
    <dgm:cxn modelId="{A41B4666-0B7A-B743-8554-0225BD38D124}"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B0286157-2581-604A-9102-CA9B4DA1BD0C}" srcId="{238C3D44-A117-4E4A-9E67-E09CF4B9D512}" destId="{7853777C-A2A5-2F40-81CC-F02A59E49DDB}" srcOrd="0" destOrd="0" parTransId="{8614323F-0E29-C24D-9208-923A877DDAF7}" sibTransId="{AD60C821-5CF3-734F-81BC-CB8DE7E07684}"/>
    <dgm:cxn modelId="{AA92E98A-0773-BD44-8FA2-7D1B662A6B11}" srcId="{5C075CF2-4A1D-D248-B2FC-EF82A4EAA1C1}" destId="{238C3D44-A117-4E4A-9E67-E09CF4B9D512}" srcOrd="0" destOrd="0" parTransId="{F29F054B-A395-E043-881E-90CAEBCC6513}" sibTransId="{AC68F31D-1EBB-5F47-A977-5B352F25FFC0}"/>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tx1"/>
        </a:solidFill>
        <a:ln w="31750">
          <a:solidFill>
            <a:schemeClr val="accent1"/>
          </a:solidFill>
        </a:ln>
      </dgm:spPr>
      <dgm:t>
        <a:bodyPr/>
        <a:lstStyle/>
        <a:p>
          <a:pPr rtl="0">
            <a:spcBef>
              <a:spcPct val="0"/>
            </a:spcBef>
            <a:spcAft>
              <a:spcPts val="1200"/>
            </a:spcAft>
          </a:pPr>
          <a:r>
            <a:rPr lang="en-US" sz="1600" b="1" dirty="0">
              <a:solidFill>
                <a:srgbClr val="000000"/>
              </a:solidFill>
            </a:rPr>
            <a:t>Tightens rules for TCP traffic by creating a directory of TCP connections</a:t>
          </a:r>
          <a:endParaRPr lang="en-US" sz="1600" dirty="0">
            <a:solidFill>
              <a:srgbClr val="000000"/>
            </a:solidFill>
          </a:endParaRPr>
        </a:p>
      </dgm:t>
    </dgm:pt>
    <dgm:pt modelId="{65C5BE99-9E42-C844-B971-245876CB968C}" type="parTrans" cxnId="{E2DC4D2F-44A7-684C-BDB7-50DF869F348D}">
      <dgm:prSet/>
      <dgm:spPr/>
      <dgm:t>
        <a:bodyPr/>
        <a:lstStyle/>
        <a:p>
          <a:endParaRPr lang="en-US"/>
        </a:p>
      </dgm:t>
    </dgm:pt>
    <dgm:pt modelId="{1530D343-91BB-7A45-9CF0-C9ECD8E968E6}" type="sibTrans" cxnId="{E2DC4D2F-44A7-684C-BDB7-50DF869F348D}">
      <dgm:prSet/>
      <dgm:spPr/>
      <dgm:t>
        <a:bodyPr/>
        <a:lstStyle/>
        <a:p>
          <a:endParaRPr lang="en-US"/>
        </a:p>
      </dgm:t>
    </dgm:pt>
    <dgm:pt modelId="{5681ED43-DBB5-9D40-A1EC-D9DD2D80A1B3}">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There is an entry for each currently established connection</a:t>
          </a:r>
          <a:endParaRPr lang="en-US" sz="1400" dirty="0">
            <a:solidFill>
              <a:srgbClr val="000000"/>
            </a:solidFill>
          </a:endParaRPr>
        </a:p>
      </dgm:t>
    </dgm:pt>
    <dgm:pt modelId="{45B678DB-3495-E54E-8429-A0B8E7E85BE6}" type="parTrans" cxnId="{A6EBFFE6-5E76-F049-AEA9-C60A096F5217}">
      <dgm:prSet/>
      <dgm:spPr/>
      <dgm:t>
        <a:bodyPr/>
        <a:lstStyle/>
        <a:p>
          <a:endParaRPr lang="en-US"/>
        </a:p>
      </dgm:t>
    </dgm:pt>
    <dgm:pt modelId="{344340CB-B715-FE4E-9A3C-1A6415072CBB}" type="sibTrans" cxnId="{A6EBFFE6-5E76-F049-AEA9-C60A096F5217}">
      <dgm:prSet/>
      <dgm:spPr/>
      <dgm:t>
        <a:bodyPr/>
        <a:lstStyle/>
        <a:p>
          <a:endParaRPr lang="en-US"/>
        </a:p>
      </dgm:t>
    </dgm:pt>
    <dgm:pt modelId="{F218C2DF-0792-8545-BA38-1CB926073E7F}">
      <dgm:prSet custT="1"/>
      <dgm:spPr>
        <a:solidFill>
          <a:schemeClr val="tx1"/>
        </a:solidFill>
        <a:ln w="31750">
          <a:solidFill>
            <a:schemeClr val="accent1"/>
          </a:solidFill>
        </a:ln>
      </dgm:spPr>
      <dgm:t>
        <a:bodyPr/>
        <a:lstStyle/>
        <a:p>
          <a:pPr rtl="0">
            <a:spcBef>
              <a:spcPts val="1800"/>
            </a:spcBef>
            <a:spcAft>
              <a:spcPts val="1200"/>
            </a:spcAft>
          </a:pPr>
          <a:r>
            <a:rPr lang="en-US" sz="1400" b="1" dirty="0">
              <a:solidFill>
                <a:srgbClr val="000000"/>
              </a:solidFill>
            </a:rPr>
            <a:t>Incoming traffic to high numbered ports is allowed only for those packets that fit the profile of one of the entries in this directory</a:t>
          </a:r>
          <a:endParaRPr lang="en-US" sz="1400" dirty="0">
            <a:solidFill>
              <a:srgbClr val="000000"/>
            </a:solidFill>
          </a:endParaRPr>
        </a:p>
      </dgm:t>
    </dgm:pt>
    <dgm:pt modelId="{7A6335A5-3FE8-B44C-957E-89B3ACFD20F9}" type="parTrans" cxnId="{763F75C0-5E79-8C44-B2F4-B2B275E53AC8}">
      <dgm:prSet/>
      <dgm:spPr/>
      <dgm:t>
        <a:bodyPr/>
        <a:lstStyle/>
        <a:p>
          <a:endParaRPr lang="en-US"/>
        </a:p>
      </dgm:t>
    </dgm:pt>
    <dgm:pt modelId="{13FAA812-6513-A14E-BF04-7F2863A2F79B}" type="sibTrans" cxnId="{763F75C0-5E79-8C44-B2F4-B2B275E53AC8}">
      <dgm:prSet/>
      <dgm:spPr/>
      <dgm:t>
        <a:bodyPr/>
        <a:lstStyle/>
        <a:p>
          <a:endParaRPr lang="en-US"/>
        </a:p>
      </dgm:t>
    </dgm:pt>
    <dgm:pt modelId="{B0D0EE88-33FF-F94F-9D0A-84FBB3DDAE7E}">
      <dgm:prSet/>
      <dgm:spPr>
        <a:solidFill>
          <a:schemeClr val="tx1"/>
        </a:solidFill>
        <a:ln w="31750">
          <a:solidFill>
            <a:schemeClr val="accent1"/>
          </a:solidFill>
        </a:ln>
      </dgm:spPr>
      <dgm:t>
        <a:bodyPr/>
        <a:lstStyle/>
        <a:p>
          <a:pPr rtl="0">
            <a:spcAft>
              <a:spcPts val="1200"/>
            </a:spcAft>
          </a:pPr>
          <a:r>
            <a:rPr lang="en-US" sz="1600" b="1" dirty="0">
              <a:solidFill>
                <a:srgbClr val="000000"/>
              </a:solidFill>
            </a:rPr>
            <a:t>Reviews packet information but also records information about TCP connections</a:t>
          </a:r>
          <a:endParaRPr lang="en-US" sz="1600" dirty="0">
            <a:solidFill>
              <a:srgbClr val="000000"/>
            </a:solidFill>
          </a:endParaRPr>
        </a:p>
      </dgm:t>
    </dgm:pt>
    <dgm:pt modelId="{A197FDCC-C39E-D84C-A007-38A193EBC831}" type="parTrans" cxnId="{A4FCD3BB-86C1-C14F-8213-A6C8097D7C44}">
      <dgm:prSet/>
      <dgm:spPr/>
      <dgm:t>
        <a:bodyPr/>
        <a:lstStyle/>
        <a:p>
          <a:endParaRPr lang="en-US"/>
        </a:p>
      </dgm:t>
    </dgm:pt>
    <dgm:pt modelId="{42C29396-F441-134D-A60F-976F053FDDF9}" type="sibTrans" cxnId="{A4FCD3BB-86C1-C14F-8213-A6C8097D7C44}">
      <dgm:prSet/>
      <dgm:spPr/>
      <dgm:t>
        <a:bodyPr/>
        <a:lstStyle/>
        <a:p>
          <a:endParaRPr lang="en-US"/>
        </a:p>
      </dgm:t>
    </dgm:pt>
    <dgm:pt modelId="{3D014868-35AD-6F44-89CF-98805423867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Keeps track of TCP sequence numbers to prevent attacks that depend on the sequence number</a:t>
          </a:r>
        </a:p>
      </dgm:t>
    </dgm:pt>
    <dgm:pt modelId="{51EC145C-15FD-4A47-8130-99D2D7F24B85}" type="parTrans" cxnId="{B5E08413-1F8D-C44D-A998-79D3A21EE2BB}">
      <dgm:prSet/>
      <dgm:spPr/>
      <dgm:t>
        <a:bodyPr/>
        <a:lstStyle/>
        <a:p>
          <a:endParaRPr lang="en-US"/>
        </a:p>
      </dgm:t>
    </dgm:pt>
    <dgm:pt modelId="{45171108-5D38-7F41-8A3A-92F0BD87D393}" type="sibTrans" cxnId="{B5E08413-1F8D-C44D-A998-79D3A21EE2BB}">
      <dgm:prSet/>
      <dgm:spPr/>
      <dgm:t>
        <a:bodyPr/>
        <a:lstStyle/>
        <a:p>
          <a:endParaRPr lang="en-US"/>
        </a:p>
      </dgm:t>
    </dgm:pt>
    <dgm:pt modelId="{EC383345-80D9-604F-8AA7-19B0B67A62BF}">
      <dgm:prSet custT="1"/>
      <dgm:spPr>
        <a:solidFill>
          <a:schemeClr val="tx1"/>
        </a:solidFill>
        <a:ln w="31750">
          <a:solidFill>
            <a:schemeClr val="accent1"/>
          </a:solidFill>
        </a:ln>
      </dgm:spPr>
      <dgm:t>
        <a:bodyPr/>
        <a:lstStyle/>
        <a:p>
          <a:pPr rtl="0">
            <a:spcAft>
              <a:spcPts val="1200"/>
            </a:spcAft>
          </a:pPr>
          <a:r>
            <a:rPr lang="en-US" sz="1400" b="1" dirty="0">
              <a:solidFill>
                <a:srgbClr val="000000"/>
              </a:solidFill>
            </a:rPr>
            <a:t>Inspects data for protocols like FTP commands</a:t>
          </a:r>
        </a:p>
      </dgm:t>
    </dgm:pt>
    <dgm:pt modelId="{A05408B5-23B3-8E46-A7AE-98E9B208D63B}" type="parTrans" cxnId="{78231357-0522-4749-A281-16FEEB3937FB}">
      <dgm:prSet/>
      <dgm:spPr/>
      <dgm:t>
        <a:bodyPr/>
        <a:lstStyle/>
        <a:p>
          <a:endParaRPr lang="en-US"/>
        </a:p>
      </dgm:t>
    </dgm:pt>
    <dgm:pt modelId="{C458B549-B143-E14A-AEF1-76DA939EAB7E}" type="sibTrans" cxnId="{78231357-0522-4749-A281-16FEEB3937FB}">
      <dgm:prSet/>
      <dgm:spPr/>
      <dgm:t>
        <a:bodyPr/>
        <a:lstStyle/>
        <a:p>
          <a:endParaRPr lang="en-US"/>
        </a:p>
      </dgm:t>
    </dgm:pt>
    <dgm:pt modelId="{EA86DD4A-FD25-324C-BFD6-09EEA0C17BC5}" type="pres">
      <dgm:prSet presAssocID="{F839F22D-C2EC-034D-B2F2-9526C10DD7EE}" presName="matrix" presStyleCnt="0">
        <dgm:presLayoutVars>
          <dgm:chMax val="1"/>
          <dgm:dir/>
          <dgm:resizeHandles val="exact"/>
        </dgm:presLayoutVars>
      </dgm:prSet>
      <dgm:spPr/>
    </dgm:pt>
    <dgm:pt modelId="{6468884E-25F0-8E45-87AD-FFCD76ECA1C4}" type="pres">
      <dgm:prSet presAssocID="{F839F22D-C2EC-034D-B2F2-9526C10DD7EE}" presName="diamond" presStyleLbl="bgShp" presStyleIdx="0" presStyleCnt="1"/>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pt>
    <dgm:pt modelId="{94C5E0A6-2ACD-614C-8942-2E2B0E6E0DBA}" type="pres">
      <dgm:prSet presAssocID="{F839F22D-C2EC-034D-B2F2-9526C10DD7EE}" presName="quad2" presStyleLbl="node1" presStyleIdx="1" presStyleCnt="4" custScaleX="160419" custScaleY="154599" custLinFactNeighborX="16285" custLinFactNeighborY="56186">
        <dgm:presLayoutVars>
          <dgm:chMax val="0"/>
          <dgm:chPref val="0"/>
          <dgm:bulletEnabled val="1"/>
        </dgm:presLayoutVars>
      </dgm:prSet>
      <dgm:spPr/>
    </dgm:pt>
    <dgm:pt modelId="{E2FA6206-43E2-9C4F-9C4A-69E3356DFFF0}" type="pres">
      <dgm:prSet presAssocID="{F839F22D-C2EC-034D-B2F2-9526C10DD7EE}" presName="quad3" presStyleLbl="node1" presStyleIdx="2" presStyleCnt="4" custFlipVert="0" custFlipHor="0" custScaleX="13960" custScaleY="13960" custLinFactX="151910" custLinFactNeighborX="200000" custLinFactNeighborY="76357">
        <dgm:presLayoutVars>
          <dgm:chMax val="0"/>
          <dgm:chPref val="0"/>
          <dgm:bulletEnabled val="1"/>
        </dgm:presLayoutVars>
      </dgm:prSet>
      <dgm:spPr/>
    </dgm:pt>
    <dgm:pt modelId="{C2E21EDD-344F-DC49-916B-AA2A8594287A}" type="pres">
      <dgm:prSet presAssocID="{F839F22D-C2EC-034D-B2F2-9526C10DD7EE}" presName="quad4" presStyleLbl="node1" presStyleIdx="3" presStyleCnt="4" custFlipVert="1" custFlipHor="0" custScaleX="18152" custScaleY="18478" custLinFactX="100000" custLinFactNeighborX="133379" custLinFactNeighborY="94327">
        <dgm:presLayoutVars>
          <dgm:chMax val="0"/>
          <dgm:chPref val="0"/>
          <dgm:bulletEnabled val="1"/>
        </dgm:presLayoutVars>
      </dgm:prSet>
      <dgm:spPr/>
    </dgm:pt>
  </dgm:ptLst>
  <dgm:cxnLst>
    <dgm:cxn modelId="{63332A07-FF58-C64E-8A1B-C7F2DEFB46D5}" type="presOf" srcId="{F839F22D-C2EC-034D-B2F2-9526C10DD7EE}" destId="{EA86DD4A-FD25-324C-BFD6-09EEA0C17BC5}" srcOrd="0" destOrd="0" presId="urn:microsoft.com/office/officeart/2005/8/layout/matrix3"/>
    <dgm:cxn modelId="{C3720F0D-9C85-354F-BC19-EB4E902007C6}" type="presOf" srcId="{EC383345-80D9-604F-8AA7-19B0B67A62BF}" destId="{94C5E0A6-2ACD-614C-8942-2E2B0E6E0DBA}" srcOrd="0" destOrd="2" presId="urn:microsoft.com/office/officeart/2005/8/layout/matrix3"/>
    <dgm:cxn modelId="{B5E08413-1F8D-C44D-A998-79D3A21EE2BB}" srcId="{B0D0EE88-33FF-F94F-9D0A-84FBB3DDAE7E}" destId="{3D014868-35AD-6F44-89CF-98805423867F}" srcOrd="0" destOrd="0" parTransId="{51EC145C-15FD-4A47-8130-99D2D7F24B85}" sibTransId="{45171108-5D38-7F41-8A3A-92F0BD87D393}"/>
    <dgm:cxn modelId="{E2DC4D2F-44A7-684C-BDB7-50DF869F348D}" srcId="{F839F22D-C2EC-034D-B2F2-9526C10DD7EE}" destId="{DC08FFCB-FF60-9741-B84C-A7D2D03D4D17}" srcOrd="0" destOrd="0" parTransId="{65C5BE99-9E42-C844-B971-245876CB968C}" sibTransId="{1530D343-91BB-7A45-9CF0-C9ECD8E968E6}"/>
    <dgm:cxn modelId="{80CB554C-4C79-5D4E-8EEA-79A3B0C96487}" type="presOf" srcId="{F218C2DF-0792-8545-BA38-1CB926073E7F}" destId="{EFC93CCD-45E6-BD4E-A080-C49B7B85857D}" srcOrd="0" destOrd="2" presId="urn:microsoft.com/office/officeart/2005/8/layout/matrix3"/>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A4FCD3BB-86C1-C14F-8213-A6C8097D7C44}" srcId="{F839F22D-C2EC-034D-B2F2-9526C10DD7EE}" destId="{B0D0EE88-33FF-F94F-9D0A-84FBB3DDAE7E}" srcOrd="1" destOrd="0" parTransId="{A197FDCC-C39E-D84C-A007-38A193EBC831}" sibTransId="{42C29396-F441-134D-A60F-976F053FDDF9}"/>
    <dgm:cxn modelId="{763F75C0-5E79-8C44-B2F4-B2B275E53AC8}" srcId="{DC08FFCB-FF60-9741-B84C-A7D2D03D4D17}" destId="{F218C2DF-0792-8545-BA38-1CB926073E7F}" srcOrd="1" destOrd="0" parTransId="{7A6335A5-3FE8-B44C-957E-89B3ACFD20F9}" sibTransId="{13FAA812-6513-A14E-BF04-7F2863A2F79B}"/>
    <dgm:cxn modelId="{C79FADCE-E9F2-734E-8C99-1E2459736415}" type="presOf" srcId="{DC08FFCB-FF60-9741-B84C-A7D2D03D4D17}" destId="{EFC93CCD-45E6-BD4E-A080-C49B7B85857D}"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735099-2077-3240-9295-15ECB58B6AC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8F7CF1C-5521-424E-9FA9-78896318AF7F}">
      <dgm:prSet phldrT="[Text]" custT="1"/>
      <dgm:spPr>
        <a:solidFill>
          <a:srgbClr val="FF6600"/>
        </a:solidFill>
      </dgm:spPr>
      <dgm:t>
        <a:bodyPr/>
        <a:lstStyle/>
        <a:p>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gm:t>
    </dgm:pt>
    <dgm:pt modelId="{34860C6E-2034-8F44-A725-BDAD433C1E2D}" type="parTrans" cxnId="{8B14CE6A-078F-8C4A-9024-7C5162107BE5}">
      <dgm:prSet/>
      <dgm:spPr/>
      <dgm:t>
        <a:bodyPr/>
        <a:lstStyle/>
        <a:p>
          <a:endParaRPr lang="en-US"/>
        </a:p>
      </dgm:t>
    </dgm:pt>
    <dgm:pt modelId="{C651B84E-5C76-EA44-9A8C-4196975158A2}" type="sibTrans" cxnId="{8B14CE6A-078F-8C4A-9024-7C5162107BE5}">
      <dgm:prSet/>
      <dgm:spPr/>
      <dgm:t>
        <a:bodyPr/>
        <a:lstStyle/>
        <a:p>
          <a:endParaRPr lang="en-US"/>
        </a:p>
      </dgm:t>
    </dgm:pt>
    <dgm:pt modelId="{6EB3DD21-3135-C04A-A8B5-0A69146640FE}">
      <dgm:prSet/>
      <dgm:spPr>
        <a:solidFill>
          <a:schemeClr val="tx1"/>
        </a:solidFill>
      </dgm:spPr>
      <dgm:t>
        <a:bodyPr/>
        <a:lstStyle/>
        <a:p>
          <a:r>
            <a:rPr lang="en-US" dirty="0">
              <a:effectLst/>
            </a:rPr>
            <a:t>Filtering rules can be tailored to the host environment</a:t>
          </a:r>
        </a:p>
      </dgm:t>
    </dgm:pt>
    <dgm:pt modelId="{6E8B2CB4-99BA-0440-89A8-50D23482671E}" type="parTrans" cxnId="{94DED477-9B9B-2A4D-9DA9-EA2FB8E65292}">
      <dgm:prSet/>
      <dgm:spPr/>
      <dgm:t>
        <a:bodyPr/>
        <a:lstStyle/>
        <a:p>
          <a:endParaRPr lang="en-US"/>
        </a:p>
      </dgm:t>
    </dgm:pt>
    <dgm:pt modelId="{8615A277-D458-1049-8D80-EF3B57FC1A75}" type="sibTrans" cxnId="{94DED477-9B9B-2A4D-9DA9-EA2FB8E65292}">
      <dgm:prSet/>
      <dgm:spPr/>
      <dgm:t>
        <a:bodyPr/>
        <a:lstStyle/>
        <a:p>
          <a:endParaRPr lang="en-US"/>
        </a:p>
      </dgm:t>
    </dgm:pt>
    <dgm:pt modelId="{7EF5272F-B474-584E-9383-4893018991B5}">
      <dgm:prSet/>
      <dgm:spPr>
        <a:solidFill>
          <a:schemeClr val="tx1"/>
        </a:solidFill>
      </dgm:spPr>
      <dgm:t>
        <a:bodyPr/>
        <a:lstStyle/>
        <a:p>
          <a:r>
            <a:rPr lang="en-US" dirty="0">
              <a:effectLst/>
            </a:rPr>
            <a:t>Protection is provided independent of network topology</a:t>
          </a:r>
        </a:p>
      </dgm:t>
    </dgm:pt>
    <dgm:pt modelId="{E7409D44-45DC-4745-A5B5-1D157C87B58E}" type="parTrans" cxnId="{910CF372-293F-0745-8A9A-86C83573FBE9}">
      <dgm:prSet/>
      <dgm:spPr/>
      <dgm:t>
        <a:bodyPr/>
        <a:lstStyle/>
        <a:p>
          <a:endParaRPr lang="en-US"/>
        </a:p>
      </dgm:t>
    </dgm:pt>
    <dgm:pt modelId="{983BDCD0-292A-F247-A098-F2DDBE7A9CE6}" type="sibTrans" cxnId="{910CF372-293F-0745-8A9A-86C83573FBE9}">
      <dgm:prSet/>
      <dgm:spPr/>
      <dgm:t>
        <a:bodyPr/>
        <a:lstStyle/>
        <a:p>
          <a:endParaRPr lang="en-US"/>
        </a:p>
      </dgm:t>
    </dgm:pt>
    <dgm:pt modelId="{D88BD884-1C84-7C46-B2B2-10CE548C972B}">
      <dgm:prSet/>
      <dgm:spPr>
        <a:solidFill>
          <a:schemeClr val="tx1"/>
        </a:solidFill>
      </dgm:spPr>
      <dgm:t>
        <a:bodyPr/>
        <a:lstStyle/>
        <a:p>
          <a:r>
            <a:rPr lang="en-US" dirty="0">
              <a:effectLst/>
            </a:rPr>
            <a:t>Provides an additional layer of protection</a:t>
          </a:r>
        </a:p>
      </dgm:t>
    </dgm:pt>
    <dgm:pt modelId="{2409FBC0-997C-6D4A-AB69-DDA1FC1DC478}" type="parTrans" cxnId="{1654808D-E258-8243-A02C-F411EC35AF5E}">
      <dgm:prSet/>
      <dgm:spPr/>
      <dgm:t>
        <a:bodyPr/>
        <a:lstStyle/>
        <a:p>
          <a:endParaRPr lang="en-US"/>
        </a:p>
      </dgm:t>
    </dgm:pt>
    <dgm:pt modelId="{EAF29AFE-9E3C-AD48-9CA7-763BFC99E306}" type="sibTrans" cxnId="{1654808D-E258-8243-A02C-F411EC35AF5E}">
      <dgm:prSet/>
      <dgm:spPr/>
      <dgm:t>
        <a:bodyPr/>
        <a:lstStyle/>
        <a:p>
          <a:endParaRPr lang="en-US"/>
        </a:p>
      </dgm:t>
    </dgm:pt>
    <dgm:pt modelId="{E3798EB0-6944-6D4E-8060-40D8AD739A19}" type="pres">
      <dgm:prSet presAssocID="{5C735099-2077-3240-9295-15ECB58B6AC6}" presName="Name0" presStyleCnt="0">
        <dgm:presLayoutVars>
          <dgm:dir/>
          <dgm:animLvl val="lvl"/>
          <dgm:resizeHandles val="exact"/>
        </dgm:presLayoutVars>
      </dgm:prSet>
      <dgm:spPr/>
    </dgm:pt>
    <dgm:pt modelId="{EB65D6C3-ADB9-E345-8265-18683524CBCB}" type="pres">
      <dgm:prSet presAssocID="{D8F7CF1C-5521-424E-9FA9-78896318AF7F}" presName="composite" presStyleCnt="0"/>
      <dgm:spPr/>
    </dgm:pt>
    <dgm:pt modelId="{9A4A0D95-83B1-7F4E-90A8-FFBA5929259B}" type="pres">
      <dgm:prSet presAssocID="{D8F7CF1C-5521-424E-9FA9-78896318AF7F}" presName="parTx" presStyleLbl="alignNode1" presStyleIdx="0" presStyleCnt="1">
        <dgm:presLayoutVars>
          <dgm:chMax val="0"/>
          <dgm:chPref val="0"/>
          <dgm:bulletEnabled val="1"/>
        </dgm:presLayoutVars>
      </dgm:prSet>
      <dgm:spPr/>
    </dgm:pt>
    <dgm:pt modelId="{47904ABD-FADA-8641-9193-97554009881A}" type="pres">
      <dgm:prSet presAssocID="{D8F7CF1C-5521-424E-9FA9-78896318AF7F}" presName="desTx" presStyleLbl="alignAccFollowNode1" presStyleIdx="0" presStyleCnt="1">
        <dgm:presLayoutVars>
          <dgm:bulletEnabled val="1"/>
        </dgm:presLayoutVars>
      </dgm:prSet>
      <dgm:spPr/>
    </dgm:pt>
  </dgm:ptLst>
  <dgm:cxnLst>
    <dgm:cxn modelId="{26367B0E-96B7-F647-8D80-715338BC3C47}" type="presOf" srcId="{D88BD884-1C84-7C46-B2B2-10CE548C972B}" destId="{47904ABD-FADA-8641-9193-97554009881A}" srcOrd="0" destOrd="2" presId="urn:microsoft.com/office/officeart/2005/8/layout/hList1"/>
    <dgm:cxn modelId="{E8196123-3354-8642-AB40-139AA808639F}" type="presOf" srcId="{D8F7CF1C-5521-424E-9FA9-78896318AF7F}" destId="{9A4A0D95-83B1-7F4E-90A8-FFBA5929259B}" srcOrd="0" destOrd="0" presId="urn:microsoft.com/office/officeart/2005/8/layout/hList1"/>
    <dgm:cxn modelId="{8B14CE6A-078F-8C4A-9024-7C5162107BE5}" srcId="{5C735099-2077-3240-9295-15ECB58B6AC6}" destId="{D8F7CF1C-5521-424E-9FA9-78896318AF7F}" srcOrd="0" destOrd="0" parTransId="{34860C6E-2034-8F44-A725-BDAD433C1E2D}" sibTransId="{C651B84E-5C76-EA44-9A8C-4196975158A2}"/>
    <dgm:cxn modelId="{910CF372-293F-0745-8A9A-86C83573FBE9}" srcId="{D8F7CF1C-5521-424E-9FA9-78896318AF7F}" destId="{7EF5272F-B474-584E-9383-4893018991B5}" srcOrd="1" destOrd="0" parTransId="{E7409D44-45DC-4745-A5B5-1D157C87B58E}" sibTransId="{983BDCD0-292A-F247-A098-F2DDBE7A9CE6}"/>
    <dgm:cxn modelId="{94DED477-9B9B-2A4D-9DA9-EA2FB8E65292}" srcId="{D8F7CF1C-5521-424E-9FA9-78896318AF7F}" destId="{6EB3DD21-3135-C04A-A8B5-0A69146640FE}" srcOrd="0" destOrd="0" parTransId="{6E8B2CB4-99BA-0440-89A8-50D23482671E}" sibTransId="{8615A277-D458-1049-8D80-EF3B57FC1A75}"/>
    <dgm:cxn modelId="{1654808D-E258-8243-A02C-F411EC35AF5E}" srcId="{D8F7CF1C-5521-424E-9FA9-78896318AF7F}" destId="{D88BD884-1C84-7C46-B2B2-10CE548C972B}" srcOrd="2" destOrd="0" parTransId="{2409FBC0-997C-6D4A-AB69-DDA1FC1DC478}" sibTransId="{EAF29AFE-9E3C-AD48-9CA7-763BFC99E306}"/>
    <dgm:cxn modelId="{F28E55DF-ED94-B747-BD03-8281F08920E8}" type="presOf" srcId="{6EB3DD21-3135-C04A-A8B5-0A69146640FE}" destId="{47904ABD-FADA-8641-9193-97554009881A}" srcOrd="0" destOrd="0" presId="urn:microsoft.com/office/officeart/2005/8/layout/hList1"/>
    <dgm:cxn modelId="{F015FCF5-492B-8D40-B277-8BD354167F21}" type="presOf" srcId="{5C735099-2077-3240-9295-15ECB58B6AC6}" destId="{E3798EB0-6944-6D4E-8060-40D8AD739A19}" srcOrd="0" destOrd="0" presId="urn:microsoft.com/office/officeart/2005/8/layout/hList1"/>
    <dgm:cxn modelId="{24FAD9F6-B590-FD4A-948E-0985CDEF4824}" type="presOf" srcId="{7EF5272F-B474-584E-9383-4893018991B5}" destId="{47904ABD-FADA-8641-9193-97554009881A}" srcOrd="0" destOrd="1" presId="urn:microsoft.com/office/officeart/2005/8/layout/hList1"/>
    <dgm:cxn modelId="{463CF26B-33FB-9949-B129-4AFD550BE916}" type="presParOf" srcId="{E3798EB0-6944-6D4E-8060-40D8AD739A19}" destId="{EB65D6C3-ADB9-E345-8265-18683524CBCB}" srcOrd="0" destOrd="0" presId="urn:microsoft.com/office/officeart/2005/8/layout/hList1"/>
    <dgm:cxn modelId="{E55E9E89-48C8-CB40-98AD-BC4C009ACAC7}" type="presParOf" srcId="{EB65D6C3-ADB9-E345-8265-18683524CBCB}" destId="{9A4A0D95-83B1-7F4E-90A8-FFBA5929259B}" srcOrd="0" destOrd="0" presId="urn:microsoft.com/office/officeart/2005/8/layout/hList1"/>
    <dgm:cxn modelId="{8F445238-A5D3-DC46-8669-69BFF95F30AD}" type="presParOf" srcId="{EB65D6C3-ADB9-E345-8265-18683524CBCB}" destId="{47904ABD-FADA-8641-9193-9755400988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939175-7B8B-A044-8545-9FC6FD0274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B6CE952-8468-5847-A61F-9188FAA68F62}">
      <dgm:prSet phldrT="[Text]" custT="1"/>
      <dgm:spPr>
        <a:solidFill>
          <a:schemeClr val="tx1"/>
        </a:solidFill>
      </dgm:spPr>
      <dgm:t>
        <a:bodyPr/>
        <a:lstStyle/>
        <a:p>
          <a:r>
            <a:rPr lang="en-US" sz="4800" dirty="0">
              <a:ea typeface="+mn-ea"/>
            </a:rPr>
            <a:t>Drop</a:t>
          </a:r>
          <a:endParaRPr lang="en-US" sz="4800" dirty="0"/>
        </a:p>
      </dgm:t>
    </dgm:pt>
    <dgm:pt modelId="{152B4547-8149-BC41-89E0-A798814870DC}" type="parTrans" cxnId="{B232BCA9-D499-BC4A-BDD9-DFF7811D7ACC}">
      <dgm:prSet/>
      <dgm:spPr/>
      <dgm:t>
        <a:bodyPr/>
        <a:lstStyle/>
        <a:p>
          <a:endParaRPr lang="en-US"/>
        </a:p>
      </dgm:t>
    </dgm:pt>
    <dgm:pt modelId="{E8C0F2E5-C7EE-BF4E-A1A7-10743F0ACB76}" type="sibTrans" cxnId="{B232BCA9-D499-BC4A-BDD9-DFF7811D7ACC}">
      <dgm:prSet/>
      <dgm:spPr/>
      <dgm:t>
        <a:bodyPr/>
        <a:lstStyle/>
        <a:p>
          <a:endParaRPr lang="en-US"/>
        </a:p>
      </dgm:t>
    </dgm:pt>
    <dgm:pt modelId="{4F18CC8C-FD77-8248-91A4-59E7EBED85C2}">
      <dgm:prSet/>
      <dgm:spPr>
        <a:solidFill>
          <a:schemeClr val="accent2"/>
        </a:solidFill>
      </dgm:spPr>
      <dgm:t>
        <a:bodyPr/>
        <a:lstStyle/>
        <a:p>
          <a:r>
            <a:rPr lang="en-US" b="1" dirty="0">
              <a:solidFill>
                <a:schemeClr val="bg1"/>
              </a:solidFill>
              <a:effectLst/>
              <a:ea typeface="+mn-ea"/>
            </a:rPr>
            <a:t>Snort rejects a packet based on the options defined in the rule and logs the result</a:t>
          </a:r>
        </a:p>
      </dgm:t>
    </dgm:pt>
    <dgm:pt modelId="{C68B9A13-514B-1A47-B062-007AB99CD20E}" type="parTrans" cxnId="{CAB8CD6B-12ED-E54B-98A4-8683F08B9D14}">
      <dgm:prSet/>
      <dgm:spPr/>
      <dgm:t>
        <a:bodyPr/>
        <a:lstStyle/>
        <a:p>
          <a:endParaRPr lang="en-US"/>
        </a:p>
      </dgm:t>
    </dgm:pt>
    <dgm:pt modelId="{0D973EE6-7E6F-8349-B8E0-A2AF33CEAC49}" type="sibTrans" cxnId="{CAB8CD6B-12ED-E54B-98A4-8683F08B9D14}">
      <dgm:prSet/>
      <dgm:spPr/>
      <dgm:t>
        <a:bodyPr/>
        <a:lstStyle/>
        <a:p>
          <a:endParaRPr lang="en-US"/>
        </a:p>
      </dgm:t>
    </dgm:pt>
    <dgm:pt modelId="{68E55782-D5C7-F045-9C9C-4EF549009D94}">
      <dgm:prSet custT="1"/>
      <dgm:spPr>
        <a:solidFill>
          <a:schemeClr val="tx1"/>
        </a:solidFill>
      </dgm:spPr>
      <dgm:t>
        <a:bodyPr/>
        <a:lstStyle/>
        <a:p>
          <a:r>
            <a:rPr lang="en-US" sz="4800" dirty="0">
              <a:ea typeface="+mn-ea"/>
            </a:rPr>
            <a:t>Reject</a:t>
          </a:r>
        </a:p>
      </dgm:t>
    </dgm:pt>
    <dgm:pt modelId="{B6D26789-0847-5740-8A90-3F5207604663}" type="parTrans" cxnId="{76F0042F-51E4-4146-ABEA-F96F9F4A3AF4}">
      <dgm:prSet/>
      <dgm:spPr/>
      <dgm:t>
        <a:bodyPr/>
        <a:lstStyle/>
        <a:p>
          <a:endParaRPr lang="en-US"/>
        </a:p>
      </dgm:t>
    </dgm:pt>
    <dgm:pt modelId="{63D35733-DF5C-874F-A589-8961F3C547CD}" type="sibTrans" cxnId="{76F0042F-51E4-4146-ABEA-F96F9F4A3AF4}">
      <dgm:prSet/>
      <dgm:spPr/>
      <dgm:t>
        <a:bodyPr/>
        <a:lstStyle/>
        <a:p>
          <a:endParaRPr lang="en-US"/>
        </a:p>
      </dgm:t>
    </dgm:pt>
    <dgm:pt modelId="{404300EC-6BEC-9C4F-B8BC-718B438F0318}">
      <dgm:prSet/>
      <dgm:spPr>
        <a:solidFill>
          <a:schemeClr val="accent2"/>
        </a:solidFill>
      </dgm:spPr>
      <dgm:t>
        <a:bodyPr/>
        <a:lstStyle/>
        <a:p>
          <a:r>
            <a:rPr lang="en-US" b="1" dirty="0">
              <a:solidFill>
                <a:schemeClr val="bg1"/>
              </a:solidFill>
              <a:effectLst/>
              <a:ea typeface="+mn-ea"/>
            </a:rPr>
            <a:t>Packet is rejected and result is logged and an error message is returned</a:t>
          </a:r>
          <a:r>
            <a:rPr lang="zh-CN" altLang="en-US" b="1" dirty="0">
              <a:solidFill>
                <a:schemeClr val="bg1"/>
              </a:solidFill>
              <a:effectLst/>
              <a:ea typeface="+mn-ea"/>
            </a:rPr>
            <a:t>， </a:t>
          </a:r>
          <a:r>
            <a:rPr lang="en-US" altLang="zh-CN" b="1" dirty="0">
              <a:solidFill>
                <a:schemeClr val="bg1"/>
              </a:solidFill>
              <a:effectLst/>
              <a:ea typeface="+mn-ea"/>
            </a:rPr>
            <a:t>e.g., TCP connection  reset</a:t>
          </a:r>
          <a:endParaRPr lang="en-US" b="1" dirty="0">
            <a:solidFill>
              <a:schemeClr val="bg1"/>
            </a:solidFill>
            <a:effectLst/>
            <a:ea typeface="+mn-ea"/>
          </a:endParaRPr>
        </a:p>
      </dgm:t>
    </dgm:pt>
    <dgm:pt modelId="{4600C447-3790-684C-AAEF-550FE0012283}" type="parTrans" cxnId="{3713D531-AF73-BB4A-BA62-1A9FA95F2658}">
      <dgm:prSet/>
      <dgm:spPr/>
      <dgm:t>
        <a:bodyPr/>
        <a:lstStyle/>
        <a:p>
          <a:endParaRPr lang="en-US"/>
        </a:p>
      </dgm:t>
    </dgm:pt>
    <dgm:pt modelId="{92DFEAE5-2C50-404A-9F21-FFF345EBB64D}" type="sibTrans" cxnId="{3713D531-AF73-BB4A-BA62-1A9FA95F2658}">
      <dgm:prSet/>
      <dgm:spPr/>
      <dgm:t>
        <a:bodyPr/>
        <a:lstStyle/>
        <a:p>
          <a:endParaRPr lang="en-US"/>
        </a:p>
      </dgm:t>
    </dgm:pt>
    <dgm:pt modelId="{DEB85526-A29C-2D47-8AFB-B9EA86EDD177}">
      <dgm:prSet custT="1"/>
      <dgm:spPr>
        <a:solidFill>
          <a:schemeClr val="tx1"/>
        </a:solidFill>
      </dgm:spPr>
      <dgm:t>
        <a:bodyPr/>
        <a:lstStyle/>
        <a:p>
          <a:r>
            <a:rPr lang="en-US" sz="4800" dirty="0" err="1">
              <a:ea typeface="+mn-ea"/>
            </a:rPr>
            <a:t>Sdrop</a:t>
          </a:r>
          <a:endParaRPr lang="en-US" sz="4800" dirty="0">
            <a:ea typeface="+mn-ea"/>
          </a:endParaRPr>
        </a:p>
      </dgm:t>
    </dgm:pt>
    <dgm:pt modelId="{8580917C-A61D-784B-84FC-833D6BF33806}" type="parTrans" cxnId="{ACCBC0C9-F53E-6D4F-8D58-6F4BC75873F1}">
      <dgm:prSet/>
      <dgm:spPr/>
      <dgm:t>
        <a:bodyPr/>
        <a:lstStyle/>
        <a:p>
          <a:endParaRPr lang="en-US"/>
        </a:p>
      </dgm:t>
    </dgm:pt>
    <dgm:pt modelId="{FE07A9D9-11D5-6645-BED2-8970D5EB5F71}" type="sibTrans" cxnId="{ACCBC0C9-F53E-6D4F-8D58-6F4BC75873F1}">
      <dgm:prSet/>
      <dgm:spPr/>
      <dgm:t>
        <a:bodyPr/>
        <a:lstStyle/>
        <a:p>
          <a:endParaRPr lang="en-US"/>
        </a:p>
      </dgm:t>
    </dgm:pt>
    <dgm:pt modelId="{357EA2D4-6A4E-6A4E-9869-58F872E86CBF}">
      <dgm:prSet/>
      <dgm:spPr>
        <a:solidFill>
          <a:schemeClr val="accent2"/>
        </a:solidFill>
      </dgm:spPr>
      <dgm:t>
        <a:bodyPr/>
        <a:lstStyle/>
        <a:p>
          <a:r>
            <a:rPr lang="en-US" b="1" dirty="0">
              <a:solidFill>
                <a:schemeClr val="bg1"/>
              </a:solidFill>
              <a:effectLst/>
              <a:ea typeface="+mn-ea"/>
            </a:rPr>
            <a:t>Packet is rejected but not logged</a:t>
          </a:r>
        </a:p>
      </dgm:t>
    </dgm:pt>
    <dgm:pt modelId="{9794F0BA-BCE1-CB41-AEF6-F6F73BC2A334}" type="parTrans" cxnId="{16A46005-E37B-6847-9A52-0EEB4815521E}">
      <dgm:prSet/>
      <dgm:spPr/>
      <dgm:t>
        <a:bodyPr/>
        <a:lstStyle/>
        <a:p>
          <a:endParaRPr lang="en-US"/>
        </a:p>
      </dgm:t>
    </dgm:pt>
    <dgm:pt modelId="{E8ECF139-52E7-D244-917E-A574672C4E6F}" type="sibTrans" cxnId="{16A46005-E37B-6847-9A52-0EEB4815521E}">
      <dgm:prSet/>
      <dgm:spPr/>
      <dgm:t>
        <a:bodyPr/>
        <a:lstStyle/>
        <a:p>
          <a:endParaRPr lang="en-US"/>
        </a:p>
      </dgm:t>
    </dgm:pt>
    <dgm:pt modelId="{13319F34-2C36-B04F-A881-663921A56DC6}" type="pres">
      <dgm:prSet presAssocID="{F9939175-7B8B-A044-8545-9FC6FD027471}" presName="theList" presStyleCnt="0">
        <dgm:presLayoutVars>
          <dgm:dir/>
          <dgm:animLvl val="lvl"/>
          <dgm:resizeHandles val="exact"/>
        </dgm:presLayoutVars>
      </dgm:prSet>
      <dgm:spPr/>
    </dgm:pt>
    <dgm:pt modelId="{AA2A5824-A4A6-F24E-B99F-7F220267CDAF}" type="pres">
      <dgm:prSet presAssocID="{0B6CE952-8468-5847-A61F-9188FAA68F62}" presName="compNode" presStyleCnt="0"/>
      <dgm:spPr/>
    </dgm:pt>
    <dgm:pt modelId="{C7D2DB4E-75D6-9B4C-9172-3BCE3275973B}" type="pres">
      <dgm:prSet presAssocID="{0B6CE952-8468-5847-A61F-9188FAA68F62}" presName="aNode" presStyleLbl="bgShp" presStyleIdx="0" presStyleCnt="3"/>
      <dgm:spPr/>
    </dgm:pt>
    <dgm:pt modelId="{3CCE460B-41BD-3641-A15B-1953EF2086BB}" type="pres">
      <dgm:prSet presAssocID="{0B6CE952-8468-5847-A61F-9188FAA68F62}" presName="textNode" presStyleLbl="bgShp" presStyleIdx="0" presStyleCnt="3"/>
      <dgm:spPr/>
    </dgm:pt>
    <dgm:pt modelId="{43C806B7-271A-2A41-9A70-E59DFDB1761B}" type="pres">
      <dgm:prSet presAssocID="{0B6CE952-8468-5847-A61F-9188FAA68F62}" presName="compChildNode" presStyleCnt="0"/>
      <dgm:spPr/>
    </dgm:pt>
    <dgm:pt modelId="{53C50D03-F3E6-734F-B0DA-2D5AB854DDE2}" type="pres">
      <dgm:prSet presAssocID="{0B6CE952-8468-5847-A61F-9188FAA68F62}" presName="theInnerList" presStyleCnt="0"/>
      <dgm:spPr/>
    </dgm:pt>
    <dgm:pt modelId="{FFCF2C7A-BAC5-B74E-8611-DAFEE85A797E}" type="pres">
      <dgm:prSet presAssocID="{4F18CC8C-FD77-8248-91A4-59E7EBED85C2}" presName="childNode" presStyleLbl="node1" presStyleIdx="0" presStyleCnt="3">
        <dgm:presLayoutVars>
          <dgm:bulletEnabled val="1"/>
        </dgm:presLayoutVars>
      </dgm:prSet>
      <dgm:spPr/>
    </dgm:pt>
    <dgm:pt modelId="{E4683720-6DE7-C046-92D7-C1B9F8D1390B}" type="pres">
      <dgm:prSet presAssocID="{0B6CE952-8468-5847-A61F-9188FAA68F62}" presName="aSpace" presStyleCnt="0"/>
      <dgm:spPr/>
    </dgm:pt>
    <dgm:pt modelId="{D9945241-46E2-9148-B27F-5434F0A4ECED}" type="pres">
      <dgm:prSet presAssocID="{68E55782-D5C7-F045-9C9C-4EF549009D94}" presName="compNode" presStyleCnt="0"/>
      <dgm:spPr/>
    </dgm:pt>
    <dgm:pt modelId="{46736263-9C1B-B34F-BAE3-EE2264480AF7}" type="pres">
      <dgm:prSet presAssocID="{68E55782-D5C7-F045-9C9C-4EF549009D94}" presName="aNode" presStyleLbl="bgShp" presStyleIdx="1" presStyleCnt="3"/>
      <dgm:spPr/>
    </dgm:pt>
    <dgm:pt modelId="{170C77E5-9D2E-0943-9CAE-DF38D754C163}" type="pres">
      <dgm:prSet presAssocID="{68E55782-D5C7-F045-9C9C-4EF549009D94}" presName="textNode" presStyleLbl="bgShp" presStyleIdx="1" presStyleCnt="3"/>
      <dgm:spPr/>
    </dgm:pt>
    <dgm:pt modelId="{CDB2B394-B555-8144-945E-CABC2F26C16B}" type="pres">
      <dgm:prSet presAssocID="{68E55782-D5C7-F045-9C9C-4EF549009D94}" presName="compChildNode" presStyleCnt="0"/>
      <dgm:spPr/>
    </dgm:pt>
    <dgm:pt modelId="{F20B180E-D824-9547-8B56-50394D7196B1}" type="pres">
      <dgm:prSet presAssocID="{68E55782-D5C7-F045-9C9C-4EF549009D94}" presName="theInnerList" presStyleCnt="0"/>
      <dgm:spPr/>
    </dgm:pt>
    <dgm:pt modelId="{B7FFB6DE-C664-9440-9596-251E74FF2E69}" type="pres">
      <dgm:prSet presAssocID="{404300EC-6BEC-9C4F-B8BC-718B438F0318}" presName="childNode" presStyleLbl="node1" presStyleIdx="1" presStyleCnt="3">
        <dgm:presLayoutVars>
          <dgm:bulletEnabled val="1"/>
        </dgm:presLayoutVars>
      </dgm:prSet>
      <dgm:spPr/>
    </dgm:pt>
    <dgm:pt modelId="{2AFF846E-8440-7048-BD36-076C96884EEE}" type="pres">
      <dgm:prSet presAssocID="{68E55782-D5C7-F045-9C9C-4EF549009D94}" presName="aSpace" presStyleCnt="0"/>
      <dgm:spPr/>
    </dgm:pt>
    <dgm:pt modelId="{DC7600AF-8CD4-4F41-A99C-C90BB2E34D17}" type="pres">
      <dgm:prSet presAssocID="{DEB85526-A29C-2D47-8AFB-B9EA86EDD177}" presName="compNode" presStyleCnt="0"/>
      <dgm:spPr/>
    </dgm:pt>
    <dgm:pt modelId="{BD6AD5D4-0FD5-044C-B5D0-D67A7E98E2BB}" type="pres">
      <dgm:prSet presAssocID="{DEB85526-A29C-2D47-8AFB-B9EA86EDD177}" presName="aNode" presStyleLbl="bgShp" presStyleIdx="2" presStyleCnt="3"/>
      <dgm:spPr/>
    </dgm:pt>
    <dgm:pt modelId="{7DC35266-9A5F-B345-A0DB-C9A8BF90F708}" type="pres">
      <dgm:prSet presAssocID="{DEB85526-A29C-2D47-8AFB-B9EA86EDD177}" presName="textNode" presStyleLbl="bgShp" presStyleIdx="2" presStyleCnt="3"/>
      <dgm:spPr/>
    </dgm:pt>
    <dgm:pt modelId="{CFEF63E1-4B9C-6E4D-8413-AD0EB56FB278}" type="pres">
      <dgm:prSet presAssocID="{DEB85526-A29C-2D47-8AFB-B9EA86EDD177}" presName="compChildNode" presStyleCnt="0"/>
      <dgm:spPr/>
    </dgm:pt>
    <dgm:pt modelId="{71E7E43D-AAF0-C145-A383-85EE271EB718}" type="pres">
      <dgm:prSet presAssocID="{DEB85526-A29C-2D47-8AFB-B9EA86EDD177}" presName="theInnerList" presStyleCnt="0"/>
      <dgm:spPr/>
    </dgm:pt>
    <dgm:pt modelId="{38E1A635-F1B1-A242-BE4A-DADD34AD60FF}" type="pres">
      <dgm:prSet presAssocID="{357EA2D4-6A4E-6A4E-9869-58F872E86CBF}" presName="childNode" presStyleLbl="node1" presStyleIdx="2" presStyleCnt="3">
        <dgm:presLayoutVars>
          <dgm:bulletEnabled val="1"/>
        </dgm:presLayoutVars>
      </dgm:prSet>
      <dgm:spPr/>
    </dgm:pt>
  </dgm:ptLst>
  <dgm:cxnLst>
    <dgm:cxn modelId="{16A46005-E37B-6847-9A52-0EEB4815521E}" srcId="{DEB85526-A29C-2D47-8AFB-B9EA86EDD177}" destId="{357EA2D4-6A4E-6A4E-9869-58F872E86CBF}" srcOrd="0" destOrd="0" parTransId="{9794F0BA-BCE1-CB41-AEF6-F6F73BC2A334}" sibTransId="{E8ECF139-52E7-D244-917E-A574672C4E6F}"/>
    <dgm:cxn modelId="{F024190C-E2CA-874F-9B63-37274A976B11}" type="presOf" srcId="{404300EC-6BEC-9C4F-B8BC-718B438F0318}" destId="{B7FFB6DE-C664-9440-9596-251E74FF2E69}" srcOrd="0" destOrd="0" presId="urn:microsoft.com/office/officeart/2005/8/layout/lProcess2"/>
    <dgm:cxn modelId="{76F0042F-51E4-4146-ABEA-F96F9F4A3AF4}" srcId="{F9939175-7B8B-A044-8545-9FC6FD027471}" destId="{68E55782-D5C7-F045-9C9C-4EF549009D94}" srcOrd="1" destOrd="0" parTransId="{B6D26789-0847-5740-8A90-3F5207604663}" sibTransId="{63D35733-DF5C-874F-A589-8961F3C547CD}"/>
    <dgm:cxn modelId="{3713D531-AF73-BB4A-BA62-1A9FA95F2658}" srcId="{68E55782-D5C7-F045-9C9C-4EF549009D94}" destId="{404300EC-6BEC-9C4F-B8BC-718B438F0318}" srcOrd="0" destOrd="0" parTransId="{4600C447-3790-684C-AAEF-550FE0012283}" sibTransId="{92DFEAE5-2C50-404A-9F21-FFF345EBB64D}"/>
    <dgm:cxn modelId="{06013849-EC27-144F-91C2-D0E344260466}" type="presOf" srcId="{0B6CE952-8468-5847-A61F-9188FAA68F62}" destId="{C7D2DB4E-75D6-9B4C-9172-3BCE3275973B}" srcOrd="0" destOrd="0" presId="urn:microsoft.com/office/officeart/2005/8/layout/lProcess2"/>
    <dgm:cxn modelId="{CAB8CD6B-12ED-E54B-98A4-8683F08B9D14}" srcId="{0B6CE952-8468-5847-A61F-9188FAA68F62}" destId="{4F18CC8C-FD77-8248-91A4-59E7EBED85C2}" srcOrd="0" destOrd="0" parTransId="{C68B9A13-514B-1A47-B062-007AB99CD20E}" sibTransId="{0D973EE6-7E6F-8349-B8E0-A2AF33CEAC49}"/>
    <dgm:cxn modelId="{1A67DE76-1450-104F-BFBA-0DE4E735C877}" type="presOf" srcId="{68E55782-D5C7-F045-9C9C-4EF549009D94}" destId="{46736263-9C1B-B34F-BAE3-EE2264480AF7}" srcOrd="0" destOrd="0" presId="urn:microsoft.com/office/officeart/2005/8/layout/lProcess2"/>
    <dgm:cxn modelId="{979BF47A-4948-EF42-AFA2-8A819AA717E3}" type="presOf" srcId="{F9939175-7B8B-A044-8545-9FC6FD027471}" destId="{13319F34-2C36-B04F-A881-663921A56DC6}" srcOrd="0" destOrd="0" presId="urn:microsoft.com/office/officeart/2005/8/layout/lProcess2"/>
    <dgm:cxn modelId="{B232BCA9-D499-BC4A-BDD9-DFF7811D7ACC}" srcId="{F9939175-7B8B-A044-8545-9FC6FD027471}" destId="{0B6CE952-8468-5847-A61F-9188FAA68F62}" srcOrd="0" destOrd="0" parTransId="{152B4547-8149-BC41-89E0-A798814870DC}" sibTransId="{E8C0F2E5-C7EE-BF4E-A1A7-10743F0ACB76}"/>
    <dgm:cxn modelId="{EB13F5A9-B44E-E044-8283-B781CF63101B}" type="presOf" srcId="{68E55782-D5C7-F045-9C9C-4EF549009D94}" destId="{170C77E5-9D2E-0943-9CAE-DF38D754C163}" srcOrd="1" destOrd="0" presId="urn:microsoft.com/office/officeart/2005/8/layout/lProcess2"/>
    <dgm:cxn modelId="{7F9C1DAA-5E4E-2340-BEF6-142868FA33A0}" type="presOf" srcId="{DEB85526-A29C-2D47-8AFB-B9EA86EDD177}" destId="{7DC35266-9A5F-B345-A0DB-C9A8BF90F708}" srcOrd="1" destOrd="0" presId="urn:microsoft.com/office/officeart/2005/8/layout/lProcess2"/>
    <dgm:cxn modelId="{7EB9CCAB-7AA8-BF4F-B227-5585367DB00C}" type="presOf" srcId="{DEB85526-A29C-2D47-8AFB-B9EA86EDD177}" destId="{BD6AD5D4-0FD5-044C-B5D0-D67A7E98E2BB}" srcOrd="0" destOrd="0" presId="urn:microsoft.com/office/officeart/2005/8/layout/lProcess2"/>
    <dgm:cxn modelId="{648018C3-4945-F649-9258-F6B685A02613}" type="presOf" srcId="{4F18CC8C-FD77-8248-91A4-59E7EBED85C2}" destId="{FFCF2C7A-BAC5-B74E-8611-DAFEE85A797E}" srcOrd="0" destOrd="0" presId="urn:microsoft.com/office/officeart/2005/8/layout/lProcess2"/>
    <dgm:cxn modelId="{A01ACBC3-1340-8441-9E34-AAE833730592}" type="presOf" srcId="{357EA2D4-6A4E-6A4E-9869-58F872E86CBF}" destId="{38E1A635-F1B1-A242-BE4A-DADD34AD60FF}" srcOrd="0" destOrd="0" presId="urn:microsoft.com/office/officeart/2005/8/layout/lProcess2"/>
    <dgm:cxn modelId="{ACCBC0C9-F53E-6D4F-8D58-6F4BC75873F1}" srcId="{F9939175-7B8B-A044-8545-9FC6FD027471}" destId="{DEB85526-A29C-2D47-8AFB-B9EA86EDD177}" srcOrd="2" destOrd="0" parTransId="{8580917C-A61D-784B-84FC-833D6BF33806}" sibTransId="{FE07A9D9-11D5-6645-BED2-8970D5EB5F71}"/>
    <dgm:cxn modelId="{78DB6AD2-48CA-1244-A884-BDEBD1FAB180}" type="presOf" srcId="{0B6CE952-8468-5847-A61F-9188FAA68F62}" destId="{3CCE460B-41BD-3641-A15B-1953EF2086BB}" srcOrd="1" destOrd="0" presId="urn:microsoft.com/office/officeart/2005/8/layout/lProcess2"/>
    <dgm:cxn modelId="{42AE88AE-1C2B-0D45-8A94-59194460576C}" type="presParOf" srcId="{13319F34-2C36-B04F-A881-663921A56DC6}" destId="{AA2A5824-A4A6-F24E-B99F-7F220267CDAF}" srcOrd="0" destOrd="0" presId="urn:microsoft.com/office/officeart/2005/8/layout/lProcess2"/>
    <dgm:cxn modelId="{B75CEBD6-48CB-EC4A-96A8-22F6F6D977BC}" type="presParOf" srcId="{AA2A5824-A4A6-F24E-B99F-7F220267CDAF}" destId="{C7D2DB4E-75D6-9B4C-9172-3BCE3275973B}" srcOrd="0" destOrd="0" presId="urn:microsoft.com/office/officeart/2005/8/layout/lProcess2"/>
    <dgm:cxn modelId="{FDC396CD-64F6-D04E-9C8C-AD1571772325}" type="presParOf" srcId="{AA2A5824-A4A6-F24E-B99F-7F220267CDAF}" destId="{3CCE460B-41BD-3641-A15B-1953EF2086BB}" srcOrd="1" destOrd="0" presId="urn:microsoft.com/office/officeart/2005/8/layout/lProcess2"/>
    <dgm:cxn modelId="{6333FBE7-B531-2143-AC42-0203BD3DC480}" type="presParOf" srcId="{AA2A5824-A4A6-F24E-B99F-7F220267CDAF}" destId="{43C806B7-271A-2A41-9A70-E59DFDB1761B}" srcOrd="2" destOrd="0" presId="urn:microsoft.com/office/officeart/2005/8/layout/lProcess2"/>
    <dgm:cxn modelId="{F8C44BA2-5CA6-DA4A-A3EC-7B9C2B7C46E6}" type="presParOf" srcId="{43C806B7-271A-2A41-9A70-E59DFDB1761B}" destId="{53C50D03-F3E6-734F-B0DA-2D5AB854DDE2}" srcOrd="0" destOrd="0" presId="urn:microsoft.com/office/officeart/2005/8/layout/lProcess2"/>
    <dgm:cxn modelId="{EFDDDBA2-F55D-5A42-A568-A6E430EEDC5B}" type="presParOf" srcId="{53C50D03-F3E6-734F-B0DA-2D5AB854DDE2}" destId="{FFCF2C7A-BAC5-B74E-8611-DAFEE85A797E}" srcOrd="0" destOrd="0" presId="urn:microsoft.com/office/officeart/2005/8/layout/lProcess2"/>
    <dgm:cxn modelId="{1FCFEAB4-9AAF-E84F-9993-4C6B0BF99029}" type="presParOf" srcId="{13319F34-2C36-B04F-A881-663921A56DC6}" destId="{E4683720-6DE7-C046-92D7-C1B9F8D1390B}" srcOrd="1" destOrd="0" presId="urn:microsoft.com/office/officeart/2005/8/layout/lProcess2"/>
    <dgm:cxn modelId="{510CC8E5-78D6-4C48-9B27-37654AE7FC7F}" type="presParOf" srcId="{13319F34-2C36-B04F-A881-663921A56DC6}" destId="{D9945241-46E2-9148-B27F-5434F0A4ECED}" srcOrd="2" destOrd="0" presId="urn:microsoft.com/office/officeart/2005/8/layout/lProcess2"/>
    <dgm:cxn modelId="{B98631DB-F89F-4845-9240-CF932170CF57}" type="presParOf" srcId="{D9945241-46E2-9148-B27F-5434F0A4ECED}" destId="{46736263-9C1B-B34F-BAE3-EE2264480AF7}" srcOrd="0" destOrd="0" presId="urn:microsoft.com/office/officeart/2005/8/layout/lProcess2"/>
    <dgm:cxn modelId="{4B571DA1-674F-0E43-937F-47DB8BBF293F}" type="presParOf" srcId="{D9945241-46E2-9148-B27F-5434F0A4ECED}" destId="{170C77E5-9D2E-0943-9CAE-DF38D754C163}" srcOrd="1" destOrd="0" presId="urn:microsoft.com/office/officeart/2005/8/layout/lProcess2"/>
    <dgm:cxn modelId="{5759A40B-6CD5-8345-9F3E-1ABB35687D85}" type="presParOf" srcId="{D9945241-46E2-9148-B27F-5434F0A4ECED}" destId="{CDB2B394-B555-8144-945E-CABC2F26C16B}" srcOrd="2" destOrd="0" presId="urn:microsoft.com/office/officeart/2005/8/layout/lProcess2"/>
    <dgm:cxn modelId="{25190231-0644-9C47-9E9D-3CE7868E4096}" type="presParOf" srcId="{CDB2B394-B555-8144-945E-CABC2F26C16B}" destId="{F20B180E-D824-9547-8B56-50394D7196B1}" srcOrd="0" destOrd="0" presId="urn:microsoft.com/office/officeart/2005/8/layout/lProcess2"/>
    <dgm:cxn modelId="{637B5D5B-8AF6-CE49-8C20-574674F4134E}" type="presParOf" srcId="{F20B180E-D824-9547-8B56-50394D7196B1}" destId="{B7FFB6DE-C664-9440-9596-251E74FF2E69}" srcOrd="0" destOrd="0" presId="urn:microsoft.com/office/officeart/2005/8/layout/lProcess2"/>
    <dgm:cxn modelId="{42D57766-2F3F-694C-B8A4-CECD684BCBFC}" type="presParOf" srcId="{13319F34-2C36-B04F-A881-663921A56DC6}" destId="{2AFF846E-8440-7048-BD36-076C96884EEE}" srcOrd="3" destOrd="0" presId="urn:microsoft.com/office/officeart/2005/8/layout/lProcess2"/>
    <dgm:cxn modelId="{7D582B33-8426-294D-B9F2-1DF551B64D33}" type="presParOf" srcId="{13319F34-2C36-B04F-A881-663921A56DC6}" destId="{DC7600AF-8CD4-4F41-A99C-C90BB2E34D17}" srcOrd="4" destOrd="0" presId="urn:microsoft.com/office/officeart/2005/8/layout/lProcess2"/>
    <dgm:cxn modelId="{9C6AA695-697E-844A-8C61-B99ECD9CBF67}" type="presParOf" srcId="{DC7600AF-8CD4-4F41-A99C-C90BB2E34D17}" destId="{BD6AD5D4-0FD5-044C-B5D0-D67A7E98E2BB}" srcOrd="0" destOrd="0" presId="urn:microsoft.com/office/officeart/2005/8/layout/lProcess2"/>
    <dgm:cxn modelId="{6FB764AF-706B-6D45-8958-4A68BC597A50}" type="presParOf" srcId="{DC7600AF-8CD4-4F41-A99C-C90BB2E34D17}" destId="{7DC35266-9A5F-B345-A0DB-C9A8BF90F708}" srcOrd="1" destOrd="0" presId="urn:microsoft.com/office/officeart/2005/8/layout/lProcess2"/>
    <dgm:cxn modelId="{D70DD5B1-52B1-8A43-A2E9-62B5A28D9B8E}" type="presParOf" srcId="{DC7600AF-8CD4-4F41-A99C-C90BB2E34D17}" destId="{CFEF63E1-4B9C-6E4D-8413-AD0EB56FB278}" srcOrd="2" destOrd="0" presId="urn:microsoft.com/office/officeart/2005/8/layout/lProcess2"/>
    <dgm:cxn modelId="{D6C7F778-5BFA-8441-870E-68A6785537F9}" type="presParOf" srcId="{CFEF63E1-4B9C-6E4D-8413-AD0EB56FB278}" destId="{71E7E43D-AAF0-C145-A383-85EE271EB718}" srcOrd="0" destOrd="0" presId="urn:microsoft.com/office/officeart/2005/8/layout/lProcess2"/>
    <dgm:cxn modelId="{ECAC6055-D7C6-C949-AB62-ECE861CF326B}" type="presParOf" srcId="{71E7E43D-AAF0-C145-A383-85EE271EB718}" destId="{38E1A635-F1B1-A242-BE4A-DADD34AD60F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78AA-4F0A-E942-8D7A-16EF48F04133}">
      <dsp:nvSpPr>
        <dsp:cNvPr id="0" name=""/>
        <dsp:cNvSpPr/>
      </dsp:nvSpPr>
      <dsp:spPr>
        <a:xfrm>
          <a:off x="150149" y="0"/>
          <a:ext cx="7406640" cy="1022856"/>
        </a:xfrm>
        <a:prstGeom prst="rect">
          <a:avLst/>
        </a:prstGeom>
        <a:solidFill>
          <a:schemeClr val="accent2"/>
        </a:solidFill>
        <a:ln>
          <a:noFill/>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b" anchorCtr="0">
          <a:noAutofit/>
        </a:bodyPr>
        <a:lstStyle/>
        <a:p>
          <a:pPr marL="0" lvl="0" indent="0" algn="l" defTabSz="1555750" rtl="0">
            <a:lnSpc>
              <a:spcPct val="90000"/>
            </a:lnSpc>
            <a:spcBef>
              <a:spcPct val="0"/>
            </a:spcBef>
            <a:spcAft>
              <a:spcPct val="35000"/>
            </a:spcAft>
            <a:buNone/>
          </a:pPr>
          <a:r>
            <a:rPr lang="en-US" sz="3500" b="1" kern="1200" dirty="0">
              <a:solidFill>
                <a:schemeClr val="bg1"/>
              </a:solidFill>
            </a:rPr>
            <a:t>Design goals</a:t>
          </a:r>
          <a:endParaRPr lang="en-US" sz="3500" kern="1200" dirty="0">
            <a:solidFill>
              <a:schemeClr val="bg1"/>
            </a:solidFill>
          </a:endParaRPr>
        </a:p>
      </dsp:txBody>
      <dsp:txXfrm>
        <a:off x="150149" y="0"/>
        <a:ext cx="7406640" cy="1022856"/>
      </dsp:txXfrm>
    </dsp:sp>
    <dsp:sp modelId="{1C1DEC84-9C5B-604D-84C4-60E85E655135}">
      <dsp:nvSpPr>
        <dsp:cNvPr id="0" name=""/>
        <dsp:cNvSpPr/>
      </dsp:nvSpPr>
      <dsp:spPr>
        <a:xfrm>
          <a:off x="123855"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8DF3A5-F037-8E4C-8375-A2A9F05C7CD1}">
      <dsp:nvSpPr>
        <dsp:cNvPr id="0" name=""/>
        <dsp:cNvSpPr/>
      </dsp:nvSpPr>
      <dsp:spPr>
        <a:xfrm>
          <a:off x="116489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7235DC7-1949-BB4C-9443-1F1276F9E9A2}">
      <dsp:nvSpPr>
        <dsp:cNvPr id="0" name=""/>
        <dsp:cNvSpPr/>
      </dsp:nvSpPr>
      <dsp:spPr>
        <a:xfrm>
          <a:off x="2206767"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BA5A9-25D4-8B46-998D-E2F8284A045A}">
      <dsp:nvSpPr>
        <dsp:cNvPr id="0" name=""/>
        <dsp:cNvSpPr/>
      </dsp:nvSpPr>
      <dsp:spPr>
        <a:xfrm>
          <a:off x="3247811"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584223-C961-0C46-87F4-C620E88EF2E8}">
      <dsp:nvSpPr>
        <dsp:cNvPr id="0" name=""/>
        <dsp:cNvSpPr/>
      </dsp:nvSpPr>
      <dsp:spPr>
        <a:xfrm>
          <a:off x="4289679"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2513BE-81D5-8347-94D4-DC189B384BD6}">
      <dsp:nvSpPr>
        <dsp:cNvPr id="0" name=""/>
        <dsp:cNvSpPr/>
      </dsp:nvSpPr>
      <dsp:spPr>
        <a:xfrm>
          <a:off x="5330723" y="1758961"/>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563A79-4585-8444-8E00-23024449E160}">
      <dsp:nvSpPr>
        <dsp:cNvPr id="0" name=""/>
        <dsp:cNvSpPr/>
      </dsp:nvSpPr>
      <dsp:spPr>
        <a:xfrm>
          <a:off x="6476995" y="1371593"/>
          <a:ext cx="1733153" cy="1371600"/>
        </a:xfrm>
        <a:prstGeom prst="chevron">
          <a:avLst>
            <a:gd name="adj" fmla="val 706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90BED3A-8A8E-D74F-9406-A285C54132BD}">
      <dsp:nvSpPr>
        <dsp:cNvPr id="0" name=""/>
        <dsp:cNvSpPr/>
      </dsp:nvSpPr>
      <dsp:spPr>
        <a:xfrm>
          <a:off x="137435" y="1004608"/>
          <a:ext cx="7502926" cy="2775361"/>
        </a:xfrm>
        <a:prstGeom prst="rect">
          <a:avLst/>
        </a:prstGeom>
        <a:solidFill>
          <a:schemeClr val="accent2"/>
        </a:solidFill>
        <a:ln w="9525" cap="flat" cmpd="sng" algn="ctr">
          <a:solidFill>
            <a:schemeClr val="accent1">
              <a:hueOff val="0"/>
              <a:satOff val="0"/>
              <a:lumOff val="0"/>
              <a:alphaOff val="0"/>
            </a:schemeClr>
          </a:solidFill>
          <a:prstDash val="solid"/>
        </a:ln>
        <a:effectLst>
          <a:outerShdw blurRad="50800" dist="38100" dir="2700000" algn="tl" rotWithShape="0">
            <a:srgbClr val="000000">
              <a:alpha val="43000"/>
            </a:srgbClr>
          </a:outerShdw>
        </a:effectLst>
        <a:scene3d>
          <a:camera prst="orthographicFront"/>
          <a:lightRig rig="contrasting" dir="t"/>
        </a:scene3d>
        <a:sp3d prstMaterial="dkEdge">
          <a:bevelT prst="slope"/>
          <a:bevelB w="165100" prst="coolSlant"/>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1200150" rtl="0">
            <a:lnSpc>
              <a:spcPct val="90000"/>
            </a:lnSpc>
            <a:spcBef>
              <a:spcPct val="0"/>
            </a:spcBef>
            <a:spcAft>
              <a:spcPct val="35000"/>
            </a:spcAft>
            <a:buNone/>
          </a:pPr>
          <a:r>
            <a:rPr lang="en-US" sz="2700" b="0" kern="1200" dirty="0">
              <a:solidFill>
                <a:schemeClr val="bg1"/>
              </a:solidFill>
              <a:latin typeface="+mj-lt"/>
            </a:rPr>
            <a:t>All traffic from inside to outside, and vice versa, must pass through the firewall</a:t>
          </a:r>
        </a:p>
        <a:p>
          <a:pPr marL="0" lvl="0" indent="0" algn="l" defTabSz="1200150" rtl="0">
            <a:lnSpc>
              <a:spcPct val="90000"/>
            </a:lnSpc>
            <a:spcBef>
              <a:spcPct val="0"/>
            </a:spcBef>
            <a:spcAft>
              <a:spcPct val="35000"/>
            </a:spcAft>
            <a:buNone/>
          </a:pPr>
          <a:r>
            <a:rPr lang="en-US" sz="2700" b="0" kern="1200" dirty="0">
              <a:solidFill>
                <a:schemeClr val="bg1"/>
              </a:solidFill>
              <a:latin typeface="+mj-lt"/>
            </a:rPr>
            <a:t>Only authorized traffic as defined by the local security policy will be allowed to pass</a:t>
          </a:r>
        </a:p>
        <a:p>
          <a:pPr marL="0" lvl="0" indent="0" algn="l" defTabSz="1200150" rtl="0">
            <a:lnSpc>
              <a:spcPct val="90000"/>
            </a:lnSpc>
            <a:spcBef>
              <a:spcPct val="0"/>
            </a:spcBef>
            <a:spcAft>
              <a:spcPct val="35000"/>
            </a:spcAft>
            <a:buNone/>
          </a:pPr>
          <a:r>
            <a:rPr lang="en-US" sz="2700" b="0" kern="1200" dirty="0">
              <a:solidFill>
                <a:schemeClr val="bg1"/>
              </a:solidFill>
              <a:latin typeface="+mj-lt"/>
            </a:rPr>
            <a:t>The firewall itself is immune to penetration</a:t>
          </a:r>
        </a:p>
      </dsp:txBody>
      <dsp:txXfrm>
        <a:off x="137435" y="1004608"/>
        <a:ext cx="7502926" cy="2775361"/>
      </dsp:txXfrm>
    </dsp:sp>
    <dsp:sp modelId="{07F9588F-9EB3-E741-8885-CDA2FEF36DE1}">
      <dsp:nvSpPr>
        <dsp:cNvPr id="0" name=""/>
        <dsp:cNvSpPr/>
      </dsp:nvSpPr>
      <dsp:spPr>
        <a:xfrm>
          <a:off x="123855" y="3928453"/>
          <a:ext cx="7406640" cy="673330"/>
        </a:xfrm>
        <a:prstGeom prst="rect">
          <a:avLst/>
        </a:prstGeom>
        <a:solidFill>
          <a:schemeClr val="accent2"/>
        </a:solidFill>
        <a:ln>
          <a:noFill/>
        </a:ln>
        <a:effectLst/>
        <a:scene3d>
          <a:camera prst="orthographicFront"/>
          <a:lightRig rig="threePt" dir="t"/>
        </a:scene3d>
        <a:sp3d prstMaterial="dkEdge">
          <a:bevelT prst="slope"/>
          <a:bevelB w="165100" prst="coolSlant"/>
        </a:sp3d>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rtl="0">
            <a:lnSpc>
              <a:spcPct val="90000"/>
            </a:lnSpc>
            <a:spcBef>
              <a:spcPct val="0"/>
            </a:spcBef>
            <a:spcAft>
              <a:spcPct val="35000"/>
            </a:spcAft>
            <a:buNone/>
          </a:pPr>
          <a:endParaRPr lang="en-US" sz="2900" b="1" kern="1200" dirty="0">
            <a:solidFill>
              <a:schemeClr val="bg1"/>
            </a:solidFill>
          </a:endParaRPr>
        </a:p>
      </dsp:txBody>
      <dsp:txXfrm>
        <a:off x="123855" y="3928453"/>
        <a:ext cx="7406640" cy="673330"/>
      </dsp:txXfrm>
    </dsp:sp>
    <dsp:sp modelId="{AF025BF2-0141-C34A-8C86-0BD4F9F0C5E3}">
      <dsp:nvSpPr>
        <dsp:cNvPr id="0" name=""/>
        <dsp:cNvSpPr/>
      </dsp:nvSpPr>
      <dsp:spPr>
        <a:xfrm>
          <a:off x="123855"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D0A897-69A3-2641-B153-81B19E477D6E}">
      <dsp:nvSpPr>
        <dsp:cNvPr id="0" name=""/>
        <dsp:cNvSpPr/>
      </dsp:nvSpPr>
      <dsp:spPr>
        <a:xfrm>
          <a:off x="1169014"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185987E-C74B-D84A-9B29-DB29AF855B16}">
      <dsp:nvSpPr>
        <dsp:cNvPr id="0" name=""/>
        <dsp:cNvSpPr/>
      </dsp:nvSpPr>
      <dsp:spPr>
        <a:xfrm>
          <a:off x="221417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324266-514F-D343-8006-47637E25945D}">
      <dsp:nvSpPr>
        <dsp:cNvPr id="0" name=""/>
        <dsp:cNvSpPr/>
      </dsp:nvSpPr>
      <dsp:spPr>
        <a:xfrm>
          <a:off x="3259333"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D90628-57E6-5047-ABE3-E85023B7BE99}">
      <dsp:nvSpPr>
        <dsp:cNvPr id="0" name=""/>
        <dsp:cNvSpPr/>
      </dsp:nvSpPr>
      <dsp:spPr>
        <a:xfrm>
          <a:off x="4304492"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48DAA55-B913-DC4E-ABF6-1961E9B665F4}">
      <dsp:nvSpPr>
        <dsp:cNvPr id="0" name=""/>
        <dsp:cNvSpPr/>
      </dsp:nvSpPr>
      <dsp:spPr>
        <a:xfrm>
          <a:off x="5349651"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C82763D-9AF5-8043-9C95-491A5A4DFE73}">
      <dsp:nvSpPr>
        <dsp:cNvPr id="0" name=""/>
        <dsp:cNvSpPr/>
      </dsp:nvSpPr>
      <dsp:spPr>
        <a:xfrm>
          <a:off x="6394810" y="4601784"/>
          <a:ext cx="987552" cy="164592"/>
        </a:xfrm>
        <a:prstGeom prst="parallelogram">
          <a:avLst>
            <a:gd name="adj" fmla="val 14084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38D06-2BC8-E34E-A0A3-A545334E51CB}">
      <dsp:nvSpPr>
        <dsp:cNvPr id="0" name=""/>
        <dsp:cNvSpPr/>
      </dsp:nvSpPr>
      <dsp:spPr>
        <a:xfrm>
          <a:off x="36399" y="-21054"/>
          <a:ext cx="2261396" cy="2424794"/>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chemeClr val="bg1">
              <a:alpha val="43000"/>
            </a:scheme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694D615A-D47F-0B4A-A54E-BF0D6280097D}">
      <dsp:nvSpPr>
        <dsp:cNvPr id="0" name=""/>
        <dsp:cNvSpPr/>
      </dsp:nvSpPr>
      <dsp:spPr>
        <a:xfrm>
          <a:off x="2679642" y="-122082"/>
          <a:ext cx="4842909" cy="262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Capabilities:</a:t>
          </a:r>
        </a:p>
        <a:p>
          <a:pPr marL="171450" lvl="1" indent="-171450" algn="l" defTabSz="800100" rtl="0">
            <a:lnSpc>
              <a:spcPct val="90000"/>
            </a:lnSpc>
            <a:spcBef>
              <a:spcPct val="0"/>
            </a:spcBef>
            <a:spcAft>
              <a:spcPct val="15000"/>
            </a:spcAft>
            <a:buChar char="•"/>
          </a:pPr>
          <a:r>
            <a:rPr lang="en-US" sz="1800" b="1" kern="1200" dirty="0"/>
            <a:t>Defines a single choke point</a:t>
          </a:r>
          <a:endParaRPr lang="en-US" sz="1800" kern="1200" dirty="0"/>
        </a:p>
        <a:p>
          <a:pPr marL="171450" lvl="1" indent="-171450" algn="l" defTabSz="800100" rtl="0">
            <a:lnSpc>
              <a:spcPct val="90000"/>
            </a:lnSpc>
            <a:spcBef>
              <a:spcPct val="0"/>
            </a:spcBef>
            <a:spcAft>
              <a:spcPct val="15000"/>
            </a:spcAft>
            <a:buChar char="•"/>
          </a:pPr>
          <a:r>
            <a:rPr lang="en-US" sz="1800" b="1" kern="1200" dirty="0"/>
            <a:t>Provides a location for monitoring security events</a:t>
          </a:r>
          <a:endParaRPr lang="en-US" sz="1800" kern="1200" dirty="0"/>
        </a:p>
        <a:p>
          <a:pPr marL="171450" lvl="1" indent="-171450" algn="l" defTabSz="800100" rtl="0">
            <a:lnSpc>
              <a:spcPct val="90000"/>
            </a:lnSpc>
            <a:spcBef>
              <a:spcPct val="0"/>
            </a:spcBef>
            <a:spcAft>
              <a:spcPct val="15000"/>
            </a:spcAft>
            <a:buChar char="•"/>
          </a:pPr>
          <a:r>
            <a:rPr lang="en-US" sz="1800" b="1" kern="1200" dirty="0"/>
            <a:t>Convenient platform for several Internet functions that are not security related, e.g., Network Address Translation (NAT).</a:t>
          </a:r>
          <a:endParaRPr lang="en-US" sz="1800" kern="1200" dirty="0"/>
        </a:p>
        <a:p>
          <a:pPr marL="171450" lvl="1" indent="-171450" algn="l" defTabSz="800100" rtl="0">
            <a:lnSpc>
              <a:spcPct val="90000"/>
            </a:lnSpc>
            <a:spcBef>
              <a:spcPct val="0"/>
            </a:spcBef>
            <a:spcAft>
              <a:spcPct val="15000"/>
            </a:spcAft>
            <a:buChar char="•"/>
          </a:pPr>
          <a:r>
            <a:rPr lang="en-US" sz="1800" b="1" kern="1200" dirty="0"/>
            <a:t>Can serve as the platform for IPSec</a:t>
          </a:r>
          <a:endParaRPr lang="en-US" sz="1800" kern="1200" dirty="0"/>
        </a:p>
      </dsp:txBody>
      <dsp:txXfrm>
        <a:off x="2679642" y="-122082"/>
        <a:ext cx="4842909" cy="2626851"/>
      </dsp:txXfrm>
    </dsp:sp>
    <dsp:sp modelId="{880788A9-BD7C-A741-82DB-60534BD9E767}">
      <dsp:nvSpPr>
        <dsp:cNvPr id="0" name=""/>
        <dsp:cNvSpPr/>
      </dsp:nvSpPr>
      <dsp:spPr>
        <a:xfrm>
          <a:off x="844426" y="2858378"/>
          <a:ext cx="2357657" cy="2357441"/>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chemeClr val="bg1"/>
          </a:solidFill>
        </a:ln>
        <a:effectLst>
          <a:outerShdw blurRad="50800" dist="38100" dir="2700000" algn="tl" rotWithShape="0">
            <a:srgbClr val="000000">
              <a:alpha val="43000"/>
            </a:srgbClr>
          </a:outerShdw>
        </a:effectLst>
        <a:scene3d>
          <a:camera prst="orthographicFront"/>
          <a:lightRig rig="threePt" dir="t"/>
        </a:scene3d>
        <a:sp3d prstMaterial="metal">
          <a:bevelT w="152400" h="50800" prst="softRound"/>
        </a:sp3d>
      </dsp:spPr>
      <dsp:style>
        <a:lnRef idx="0">
          <a:scrgbClr r="0" g="0" b="0"/>
        </a:lnRef>
        <a:fillRef idx="3">
          <a:scrgbClr r="0" g="0" b="0"/>
        </a:fillRef>
        <a:effectRef idx="2">
          <a:scrgbClr r="0" g="0" b="0"/>
        </a:effectRef>
        <a:fontRef idx="minor">
          <a:schemeClr val="lt1"/>
        </a:fontRef>
      </dsp:style>
    </dsp:sp>
    <dsp:sp modelId="{B28C4838-0A62-2445-9959-1E0D100E9251}">
      <dsp:nvSpPr>
        <dsp:cNvPr id="0" name=""/>
        <dsp:cNvSpPr/>
      </dsp:nvSpPr>
      <dsp:spPr>
        <a:xfrm>
          <a:off x="3339255" y="2479507"/>
          <a:ext cx="5308797" cy="3115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kern="1200" dirty="0">
              <a:ln>
                <a:solidFill>
                  <a:schemeClr val="accent2"/>
                </a:solidFill>
              </a:ln>
              <a:solidFill>
                <a:schemeClr val="accent1"/>
              </a:solidFill>
              <a:effectLst/>
              <a:latin typeface="+mn-lt"/>
              <a:ea typeface="+mj-ea"/>
              <a:cs typeface="+mj-cs"/>
            </a:rPr>
            <a:t>Limitations:</a:t>
          </a:r>
        </a:p>
        <a:p>
          <a:pPr marL="171450" lvl="1" indent="-171450" algn="l" defTabSz="800100" rtl="0">
            <a:lnSpc>
              <a:spcPct val="90000"/>
            </a:lnSpc>
            <a:spcBef>
              <a:spcPct val="0"/>
            </a:spcBef>
            <a:spcAft>
              <a:spcPct val="15000"/>
            </a:spcAft>
            <a:buChar char="•"/>
          </a:pPr>
          <a:r>
            <a:rPr lang="en-US" sz="1800" b="1" kern="1200" dirty="0"/>
            <a:t>Cannot protect against attacks bypassing firewall</a:t>
          </a:r>
        </a:p>
        <a:p>
          <a:pPr marL="171450" lvl="1" indent="-171450" algn="l" defTabSz="800100" rtl="0">
            <a:lnSpc>
              <a:spcPct val="90000"/>
            </a:lnSpc>
            <a:spcBef>
              <a:spcPct val="0"/>
            </a:spcBef>
            <a:spcAft>
              <a:spcPct val="15000"/>
            </a:spcAft>
            <a:buChar char="•"/>
          </a:pPr>
          <a:r>
            <a:rPr lang="en-US" sz="1800" b="1" kern="1200" dirty="0"/>
            <a:t>May not protect fully against internal threats</a:t>
          </a:r>
        </a:p>
        <a:p>
          <a:pPr marL="171450" lvl="1" indent="-171450" algn="l" defTabSz="800100" rtl="0">
            <a:lnSpc>
              <a:spcPct val="90000"/>
            </a:lnSpc>
            <a:spcBef>
              <a:spcPct val="0"/>
            </a:spcBef>
            <a:spcAft>
              <a:spcPct val="15000"/>
            </a:spcAft>
            <a:buChar char="•"/>
          </a:pPr>
          <a:r>
            <a:rPr lang="en-US" sz="1800" b="1" kern="1200" dirty="0"/>
            <a:t>Improperly secured wireless LAN can be accessed from outside the organization</a:t>
          </a:r>
        </a:p>
        <a:p>
          <a:pPr marL="171450" lvl="1" indent="-171450" algn="l" defTabSz="800100" rtl="0">
            <a:lnSpc>
              <a:spcPct val="90000"/>
            </a:lnSpc>
            <a:spcBef>
              <a:spcPct val="0"/>
            </a:spcBef>
            <a:spcAft>
              <a:spcPct val="15000"/>
            </a:spcAft>
            <a:buChar char="•"/>
          </a:pPr>
          <a:r>
            <a:rPr lang="en-US" sz="1800" b="1" kern="1200" dirty="0"/>
            <a:t>Laptop, PDA, or portable storage device may be infected outside the corporate network then used internally</a:t>
          </a:r>
        </a:p>
      </dsp:txBody>
      <dsp:txXfrm>
        <a:off x="3339255" y="2479507"/>
        <a:ext cx="5308797" cy="31151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0"/>
          <a:ext cx="4316434" cy="63427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effectLst/>
            </a:rPr>
            <a:t>Filtering rules are based on information contained in a network packet</a:t>
          </a:r>
        </a:p>
      </dsp:txBody>
      <dsp:txXfrm>
        <a:off x="0" y="0"/>
        <a:ext cx="4316434" cy="634277"/>
      </dsp:txXfrm>
    </dsp:sp>
    <dsp:sp modelId="{F43A4F69-133B-A849-99D7-8121D32013C5}">
      <dsp:nvSpPr>
        <dsp:cNvPr id="0" name=""/>
        <dsp:cNvSpPr/>
      </dsp:nvSpPr>
      <dsp:spPr>
        <a:xfrm>
          <a:off x="0" y="692016"/>
          <a:ext cx="4316434" cy="177052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effectLst/>
            </a:rPr>
            <a:t>Source IP address</a:t>
          </a:r>
        </a:p>
        <a:p>
          <a:pPr marL="114300" lvl="1" indent="-114300" algn="l" defTabSz="666750">
            <a:lnSpc>
              <a:spcPct val="90000"/>
            </a:lnSpc>
            <a:spcBef>
              <a:spcPct val="0"/>
            </a:spcBef>
            <a:spcAft>
              <a:spcPct val="15000"/>
            </a:spcAft>
            <a:buChar char="•"/>
          </a:pPr>
          <a:r>
            <a:rPr lang="en-US" sz="1500" kern="1200" dirty="0">
              <a:effectLst/>
            </a:rPr>
            <a:t>Destination IP address</a:t>
          </a:r>
        </a:p>
        <a:p>
          <a:pPr marL="114300" lvl="1" indent="-114300" algn="l" defTabSz="666750">
            <a:lnSpc>
              <a:spcPct val="90000"/>
            </a:lnSpc>
            <a:spcBef>
              <a:spcPct val="0"/>
            </a:spcBef>
            <a:spcAft>
              <a:spcPct val="15000"/>
            </a:spcAft>
            <a:buChar char="•"/>
          </a:pPr>
          <a:r>
            <a:rPr lang="en-US" sz="1500" kern="1200" dirty="0">
              <a:effectLst/>
            </a:rPr>
            <a:t>Source and destination transport-level address</a:t>
          </a:r>
        </a:p>
        <a:p>
          <a:pPr marL="114300" lvl="1" indent="-114300" algn="l" defTabSz="666750">
            <a:lnSpc>
              <a:spcPct val="90000"/>
            </a:lnSpc>
            <a:spcBef>
              <a:spcPct val="0"/>
            </a:spcBef>
            <a:spcAft>
              <a:spcPct val="15000"/>
            </a:spcAft>
            <a:buChar char="•"/>
          </a:pPr>
          <a:r>
            <a:rPr lang="en-US" sz="1500" kern="1200" dirty="0">
              <a:effectLst/>
            </a:rPr>
            <a:t>IP protocol field</a:t>
          </a:r>
        </a:p>
        <a:p>
          <a:pPr marL="114300" lvl="1" indent="-114300" algn="l" defTabSz="666750">
            <a:lnSpc>
              <a:spcPct val="90000"/>
            </a:lnSpc>
            <a:spcBef>
              <a:spcPct val="0"/>
            </a:spcBef>
            <a:spcAft>
              <a:spcPct val="15000"/>
            </a:spcAft>
            <a:buChar char="•"/>
          </a:pPr>
          <a:r>
            <a:rPr lang="en-US" sz="1500" b="0" kern="1200" dirty="0">
              <a:ea typeface="ＭＳ Ｐゴシック" pitchFamily="-110" charset="-128"/>
              <a:cs typeface="ＭＳ Ｐゴシック" pitchFamily="-110" charset="-128"/>
            </a:rPr>
            <a:t>Which interface of the firewall the packet came from or is destined for</a:t>
          </a:r>
          <a:endParaRPr lang="en-US" sz="1500" kern="1200" dirty="0">
            <a:effectLst/>
          </a:endParaRPr>
        </a:p>
      </dsp:txBody>
      <dsp:txXfrm>
        <a:off x="0" y="692016"/>
        <a:ext cx="4316434" cy="1770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779847" y="59461"/>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0" y="1093898"/>
          <a:ext cx="3338701" cy="3244901"/>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Tightens rules for TCP traffic by creating a directory of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There is an entry for each currently established connection</a:t>
          </a:r>
          <a:endParaRPr lang="en-US" sz="14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Incoming traffic to high numbered ports is allowed only for those packets that fit the profile of one of the entries in this directory</a:t>
          </a:r>
          <a:endParaRPr lang="en-US" sz="1400" kern="1200" dirty="0">
            <a:solidFill>
              <a:srgbClr val="000000"/>
            </a:solidFill>
          </a:endParaRPr>
        </a:p>
      </dsp:txBody>
      <dsp:txXfrm>
        <a:off x="158403" y="1252301"/>
        <a:ext cx="3021895" cy="2928095"/>
      </dsp:txXfrm>
    </dsp:sp>
    <dsp:sp modelId="{94C5E0A6-2ACD-614C-8942-2E2B0E6E0DBA}">
      <dsp:nvSpPr>
        <dsp:cNvPr id="0" name=""/>
        <dsp:cNvSpPr/>
      </dsp:nvSpPr>
      <dsp:spPr>
        <a:xfrm>
          <a:off x="3168352" y="1136077"/>
          <a:ext cx="3243647" cy="3125968"/>
        </a:xfrm>
        <a:prstGeom prst="roundRect">
          <a:avLst/>
        </a:prstGeom>
        <a:solidFill>
          <a:schemeClr val="tx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rPr>
            <a:t>Reviews packet information but also records information about TCP connections</a:t>
          </a:r>
          <a:endParaRPr lang="en-US" sz="1600" kern="1200" dirty="0">
            <a:solidFill>
              <a:srgbClr val="000000"/>
            </a:solidFill>
          </a:endParaRPr>
        </a:p>
        <a:p>
          <a:pPr marL="114300" lvl="1" indent="-114300" algn="l" defTabSz="622300" rtl="0">
            <a:lnSpc>
              <a:spcPct val="90000"/>
            </a:lnSpc>
            <a:spcBef>
              <a:spcPct val="0"/>
            </a:spcBef>
            <a:spcAft>
              <a:spcPts val="1200"/>
            </a:spcAft>
            <a:buChar char="•"/>
          </a:pPr>
          <a:r>
            <a:rPr lang="en-US" sz="1400" b="1" kern="1200" dirty="0">
              <a:solidFill>
                <a:srgbClr val="000000"/>
              </a:solidFill>
            </a:rPr>
            <a:t>Keeps track of TCP sequence numbers to prevent attacks that depend on the sequence number</a:t>
          </a:r>
        </a:p>
        <a:p>
          <a:pPr marL="114300" lvl="1" indent="-114300" algn="l" defTabSz="622300" rtl="0">
            <a:lnSpc>
              <a:spcPct val="90000"/>
            </a:lnSpc>
            <a:spcBef>
              <a:spcPct val="0"/>
            </a:spcBef>
            <a:spcAft>
              <a:spcPts val="1200"/>
            </a:spcAft>
            <a:buChar char="•"/>
          </a:pPr>
          <a:r>
            <a:rPr lang="en-US" sz="1400" b="1" kern="1200" dirty="0">
              <a:solidFill>
                <a:srgbClr val="000000"/>
              </a:solidFill>
            </a:rPr>
            <a:t>Inspects data for protocols like FTP commands</a:t>
          </a:r>
        </a:p>
      </dsp:txBody>
      <dsp:txXfrm>
        <a:off x="3320949" y="1288674"/>
        <a:ext cx="2938453" cy="2820774"/>
      </dsp:txXfrm>
    </dsp:sp>
    <dsp:sp modelId="{E2FA6206-43E2-9C4F-9C4A-69E3356DFFF0}">
      <dsp:nvSpPr>
        <dsp:cNvPr id="0" name=""/>
        <dsp:cNvSpPr/>
      </dsp:nvSpPr>
      <dsp:spPr>
        <a:xfrm>
          <a:off x="6414474" y="4273445"/>
          <a:ext cx="282269" cy="28226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E21EDD-344F-DC49-916B-AA2A8594287A}">
      <dsp:nvSpPr>
        <dsp:cNvPr id="0" name=""/>
        <dsp:cNvSpPr/>
      </dsp:nvSpPr>
      <dsp:spPr>
        <a:xfrm flipV="1">
          <a:off x="6329713" y="4633500"/>
          <a:ext cx="367030" cy="3736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A0D95-83B1-7F4E-90A8-FFBA5929259B}">
      <dsp:nvSpPr>
        <dsp:cNvPr id="0" name=""/>
        <dsp:cNvSpPr/>
      </dsp:nvSpPr>
      <dsp:spPr>
        <a:xfrm>
          <a:off x="0" y="172507"/>
          <a:ext cx="6336703" cy="609308"/>
        </a:xfrm>
        <a:prstGeom prst="rect">
          <a:avLst/>
        </a:prstGeom>
        <a:solidFill>
          <a:srgbClr val="FF660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00"/>
              </a:solidFill>
              <a:effectLst/>
              <a:latin typeface="+mn-lt"/>
              <a:ea typeface="ＭＳ Ｐゴシック" pitchFamily="-110" charset="-128"/>
              <a:cs typeface="ＭＳ Ｐゴシック" pitchFamily="-110" charset="-128"/>
            </a:rPr>
            <a:t>Advantages</a:t>
          </a:r>
          <a:r>
            <a:rPr lang="en-US" sz="2100" kern="1200" dirty="0">
              <a:solidFill>
                <a:srgbClr val="000000"/>
              </a:solidFill>
              <a:effectLst/>
            </a:rPr>
            <a:t>:</a:t>
          </a:r>
        </a:p>
      </dsp:txBody>
      <dsp:txXfrm>
        <a:off x="0" y="172507"/>
        <a:ext cx="6336703" cy="609308"/>
      </dsp:txXfrm>
    </dsp:sp>
    <dsp:sp modelId="{47904ABD-FADA-8641-9193-97554009881A}">
      <dsp:nvSpPr>
        <dsp:cNvPr id="0" name=""/>
        <dsp:cNvSpPr/>
      </dsp:nvSpPr>
      <dsp:spPr>
        <a:xfrm>
          <a:off x="0" y="781816"/>
          <a:ext cx="6336703" cy="1538572"/>
        </a:xfrm>
        <a:prstGeom prst="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effectLst/>
            </a:rPr>
            <a:t>Filtering rules can be tailored to the host environment</a:t>
          </a:r>
        </a:p>
        <a:p>
          <a:pPr marL="171450" lvl="1" indent="-171450" algn="l" defTabSz="844550">
            <a:lnSpc>
              <a:spcPct val="90000"/>
            </a:lnSpc>
            <a:spcBef>
              <a:spcPct val="0"/>
            </a:spcBef>
            <a:spcAft>
              <a:spcPct val="15000"/>
            </a:spcAft>
            <a:buChar char="•"/>
          </a:pPr>
          <a:r>
            <a:rPr lang="en-US" sz="1900" kern="1200" dirty="0">
              <a:effectLst/>
            </a:rPr>
            <a:t>Protection is provided independent of network topology</a:t>
          </a:r>
        </a:p>
        <a:p>
          <a:pPr marL="171450" lvl="1" indent="-171450" algn="l" defTabSz="844550">
            <a:lnSpc>
              <a:spcPct val="90000"/>
            </a:lnSpc>
            <a:spcBef>
              <a:spcPct val="0"/>
            </a:spcBef>
            <a:spcAft>
              <a:spcPct val="15000"/>
            </a:spcAft>
            <a:buChar char="•"/>
          </a:pPr>
          <a:r>
            <a:rPr lang="en-US" sz="1900" kern="1200" dirty="0">
              <a:effectLst/>
            </a:rPr>
            <a:t>Provides an additional layer of protection</a:t>
          </a:r>
        </a:p>
      </dsp:txBody>
      <dsp:txXfrm>
        <a:off x="0" y="781816"/>
        <a:ext cx="6336703" cy="15385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2DB4E-75D6-9B4C-9172-3BCE3275973B}">
      <dsp:nvSpPr>
        <dsp:cNvPr id="0" name=""/>
        <dsp:cNvSpPr/>
      </dsp:nvSpPr>
      <dsp:spPr>
        <a:xfrm>
          <a:off x="100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Drop</a:t>
          </a:r>
          <a:endParaRPr lang="en-US" sz="4800" kern="1200" dirty="0"/>
        </a:p>
      </dsp:txBody>
      <dsp:txXfrm>
        <a:off x="1004" y="0"/>
        <a:ext cx="2611311" cy="1331855"/>
      </dsp:txXfrm>
    </dsp:sp>
    <dsp:sp modelId="{FFCF2C7A-BAC5-B74E-8611-DAFEE85A797E}">
      <dsp:nvSpPr>
        <dsp:cNvPr id="0" name=""/>
        <dsp:cNvSpPr/>
      </dsp:nvSpPr>
      <dsp:spPr>
        <a:xfrm>
          <a:off x="26213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Snort rejects a packet based on the options defined in the rule and logs the result</a:t>
          </a:r>
        </a:p>
      </dsp:txBody>
      <dsp:txXfrm>
        <a:off x="323321" y="1393041"/>
        <a:ext cx="1966677" cy="2763314"/>
      </dsp:txXfrm>
    </dsp:sp>
    <dsp:sp modelId="{46736263-9C1B-B34F-BAE3-EE2264480AF7}">
      <dsp:nvSpPr>
        <dsp:cNvPr id="0" name=""/>
        <dsp:cNvSpPr/>
      </dsp:nvSpPr>
      <dsp:spPr>
        <a:xfrm>
          <a:off x="280816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ea typeface="+mn-ea"/>
            </a:rPr>
            <a:t>Reject</a:t>
          </a:r>
        </a:p>
      </dsp:txBody>
      <dsp:txXfrm>
        <a:off x="2808164" y="0"/>
        <a:ext cx="2611311" cy="1331855"/>
      </dsp:txXfrm>
    </dsp:sp>
    <dsp:sp modelId="{B7FFB6DE-C664-9440-9596-251E74FF2E69}">
      <dsp:nvSpPr>
        <dsp:cNvPr id="0" name=""/>
        <dsp:cNvSpPr/>
      </dsp:nvSpPr>
      <dsp:spPr>
        <a:xfrm>
          <a:off x="306929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and result is logged and an error message is returned</a:t>
          </a:r>
          <a:r>
            <a:rPr lang="zh-CN" altLang="en-US" sz="2000" b="1" kern="1200" dirty="0">
              <a:solidFill>
                <a:schemeClr val="bg1"/>
              </a:solidFill>
              <a:effectLst/>
              <a:ea typeface="+mn-ea"/>
            </a:rPr>
            <a:t>， </a:t>
          </a:r>
          <a:r>
            <a:rPr lang="en-US" altLang="zh-CN" sz="2000" b="1" kern="1200" dirty="0">
              <a:solidFill>
                <a:schemeClr val="bg1"/>
              </a:solidFill>
              <a:effectLst/>
              <a:ea typeface="+mn-ea"/>
            </a:rPr>
            <a:t>e.g., TCP connection  reset</a:t>
          </a:r>
          <a:endParaRPr lang="en-US" sz="2000" b="1" kern="1200" dirty="0">
            <a:solidFill>
              <a:schemeClr val="bg1"/>
            </a:solidFill>
            <a:effectLst/>
            <a:ea typeface="+mn-ea"/>
          </a:endParaRPr>
        </a:p>
      </dsp:txBody>
      <dsp:txXfrm>
        <a:off x="3130481" y="1393041"/>
        <a:ext cx="1966677" cy="2763314"/>
      </dsp:txXfrm>
    </dsp:sp>
    <dsp:sp modelId="{BD6AD5D4-0FD5-044C-B5D0-D67A7E98E2BB}">
      <dsp:nvSpPr>
        <dsp:cNvPr id="0" name=""/>
        <dsp:cNvSpPr/>
      </dsp:nvSpPr>
      <dsp:spPr>
        <a:xfrm>
          <a:off x="5615324" y="0"/>
          <a:ext cx="2611311" cy="4439518"/>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ea typeface="+mn-ea"/>
            </a:rPr>
            <a:t>Sdrop</a:t>
          </a:r>
          <a:endParaRPr lang="en-US" sz="4800" kern="1200" dirty="0">
            <a:ea typeface="+mn-ea"/>
          </a:endParaRPr>
        </a:p>
      </dsp:txBody>
      <dsp:txXfrm>
        <a:off x="5615324" y="0"/>
        <a:ext cx="2611311" cy="1331855"/>
      </dsp:txXfrm>
    </dsp:sp>
    <dsp:sp modelId="{38E1A635-F1B1-A242-BE4A-DADD34AD60FF}">
      <dsp:nvSpPr>
        <dsp:cNvPr id="0" name=""/>
        <dsp:cNvSpPr/>
      </dsp:nvSpPr>
      <dsp:spPr>
        <a:xfrm>
          <a:off x="5876455" y="1331855"/>
          <a:ext cx="2089049" cy="2885686"/>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ea typeface="+mn-ea"/>
            </a:rPr>
            <a:t>Packet is rejected but not logged</a:t>
          </a:r>
        </a:p>
      </dsp:txBody>
      <dsp:txXfrm>
        <a:off x="5937641" y="1393041"/>
        <a:ext cx="1966677" cy="27633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CB9A57B6-678D-4943-9AEF-24E9B821E96F}" type="slidenum">
              <a:rPr lang="en-AU"/>
              <a:pPr>
                <a:defRPr/>
              </a:pPr>
              <a:t>‹#›</a:t>
            </a:fld>
            <a:endParaRPr lang="en-AU"/>
          </a:p>
        </p:txBody>
      </p:sp>
    </p:spTree>
    <p:extLst>
      <p:ext uri="{BB962C8B-B14F-4D97-AF65-F5344CB8AC3E}">
        <p14:creationId xmlns:p14="http://schemas.microsoft.com/office/powerpoint/2010/main" val="2241585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Firewalls can be an effective means of protecting a local system or network of</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systems from network-based security threats while at the same time affording access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to the outside world via wide area networks and the Internet.</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Information systems in corporations, government agencies, and other organizations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have undergone a steady evolution. The following are notable developments: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Centralized data processing system, with a central mainframe supporting a</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number of directly connected terminals</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Local area networks (LANs) interconnecting PCs and terminals to each other</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and the mainframe</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Premises network, consisting of a number of LANs, interconnecting PCs,</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servers, and perhaps a mainframe or two</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Enterprise-wide network, consisting of multiple, geographically distributed</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premises networks interconnected by a private wide area network (WAN)</a:t>
            </a:r>
          </a:p>
          <a:p>
            <a:pPr eaLnBrk="1" hangingPunct="1">
              <a:defRPr/>
            </a:pPr>
            <a:endParaRPr lang="en-US" sz="1200" kern="1200" dirty="0">
              <a:solidFill>
                <a:schemeClr val="tx1"/>
              </a:solidFill>
              <a:latin typeface="Arial" pitchFamily="-110" charset="0"/>
              <a:ea typeface="ＭＳ Ｐゴシック" pitchFamily="-1" charset="-128"/>
              <a:cs typeface="ＭＳ Ｐゴシック" pitchFamily="-1" charset="-128"/>
            </a:endParaRP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 Internet connectivity, in which the various premises networks all hook into the</a:t>
            </a:r>
          </a:p>
          <a:p>
            <a:pPr eaLnBrk="1" hangingPunct="1">
              <a:defRPr/>
            </a:pPr>
            <a:r>
              <a:rPr lang="en-US" sz="1200" kern="1200" dirty="0">
                <a:solidFill>
                  <a:schemeClr val="tx1"/>
                </a:solidFill>
                <a:latin typeface="Arial" pitchFamily="-110" charset="0"/>
                <a:ea typeface="ＭＳ Ｐゴシック" pitchFamily="-1" charset="-128"/>
                <a:cs typeface="ＭＳ Ｐゴシック" pitchFamily="-1" charset="-128"/>
              </a:rPr>
              <a:t>Internet and may or may not also be connected by a private WAN</a:t>
            </a: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251626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AC6AACB-46DF-A74A-B78D-100F8EFEEF69}" type="slidenum">
              <a:rPr lang="en-AU"/>
              <a:pPr/>
              <a:t>12</a:t>
            </a:fld>
            <a:endParaRPr lang="en-A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Table 9.1 is a simplified example of a rule set for SMTP traffic. The goal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allow inbound and outbound email traffic but to block all other traffic. The rules 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applied top to bottom to each packet. The intent of each rule is:</a:t>
            </a:r>
            <a:endParaRPr lang="en-US" b="1" dirty="0">
              <a:ea typeface="ＭＳ Ｐゴシック" pitchFamily="-110" charset="-128"/>
              <a:cs typeface="ＭＳ Ｐゴシック" pitchFamily="-110" charset="-128"/>
            </a:endParaRPr>
          </a:p>
          <a:p>
            <a:pPr eaLnBrk="1" hangingPunct="1"/>
            <a:endParaRPr lang="en-US" b="1"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1. Inbound mail from an external source is allowed (port 25 is for SMTP incoming).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2.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3. Outbound mail to an external source is allowed.</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5. This is an explicit statement of the default policy. All rule sets include this rule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implicitly as the last rule.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There are several problems with this rule set. Rule 4 allows external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any destination port above 1023. As an example of an exploit of this rule,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external attacker can open a connection from the attacker’s port 5150 to an internal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Web proxy server on port 8080. This is supposed to be forbidden and could allow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attack on the server. To counter this attack, the firewall rule set can be configured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with a source port field for each row. For rules 2 and 4, the source port is set to 25;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rules 1 and 3, the source port is set to &gt;1023.</a:t>
            </a:r>
          </a:p>
        </p:txBody>
      </p:sp>
    </p:spTree>
    <p:extLst>
      <p:ext uri="{BB962C8B-B14F-4D97-AF65-F5344CB8AC3E}">
        <p14:creationId xmlns:p14="http://schemas.microsoft.com/office/powerpoint/2010/main" val="321963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But a vulnerability remains. Rules 3 and 4 are intended to specify that any</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inside host can send mail to the outside. A TCP packet with a destination port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is routed to the SMTP server on the destination machine. The problem with this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is that the use of port 25 for SMTP receipt is only a default; an outside machine</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could be configured to have some other application linked to port 25. As the revised</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rule 4 is written, an attacker could gain access to internal machines by sending packets</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with a TCP source port number of 25. To counter this threat, we can add an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ACK flag field to each row. For rule 4, the field would indicate that the ACK flag</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must be set on the incoming packet.</a:t>
            </a:r>
          </a:p>
          <a:p>
            <a:endPar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 The rule takes advantage of a feature of TCP connections. Once a connection</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is set up, the ACK flag of a TCP segment is set to acknowledge segments sent from</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the other side. Thus, this rule allows incoming packets with a source port number of</a:t>
            </a:r>
          </a:p>
          <a:p>
            <a:r>
              <a:rPr lang="en-US" altLang="zh-CN" sz="1200" b="0" i="0" u="none" strike="noStrike" kern="1200" baseline="0" dirty="0">
                <a:solidFill>
                  <a:schemeClr val="tx1"/>
                </a:solidFill>
                <a:latin typeface="Arial" pitchFamily="-110" charset="0"/>
                <a:ea typeface="ＭＳ Ｐゴシック" pitchFamily="-1" charset="-128"/>
                <a:cs typeface="ＭＳ Ｐゴシック" pitchFamily="-1" charset="-128"/>
              </a:rPr>
              <a:t>25 that include the ACK flag in the TCP segment.</a:t>
            </a:r>
            <a:endParaRPr lang="en-US" altLang="zh-CN" b="1" dirty="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14</a:t>
            </a:fld>
            <a:endParaRPr lang="en-AU"/>
          </a:p>
        </p:txBody>
      </p:sp>
    </p:spTree>
    <p:extLst>
      <p:ext uri="{BB962C8B-B14F-4D97-AF65-F5344CB8AC3E}">
        <p14:creationId xmlns:p14="http://schemas.microsoft.com/office/powerpoint/2010/main" val="463195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15</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[SCAR09b]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IP address spoofing :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Source routing attacks: 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Tiny fragment attacks :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Tree>
    <p:extLst>
      <p:ext uri="{BB962C8B-B14F-4D97-AF65-F5344CB8AC3E}">
        <p14:creationId xmlns:p14="http://schemas.microsoft.com/office/powerpoint/2010/main" val="343224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368F387-B42B-9244-A173-F097D89069A8}" type="slidenum">
              <a:rPr lang="en-AU"/>
              <a:pPr/>
              <a:t>16</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tLang="zh-CN" b="0" dirty="0"/>
          </a:p>
          <a:p>
            <a:pPr eaLnBrk="1" hangingPunct="1"/>
            <a:r>
              <a:rPr lang="en-US" altLang="zh-CN" b="0" dirty="0"/>
              <a:t>Some of the attacks that can be made on packet filtering firewalls and the</a:t>
            </a:r>
          </a:p>
          <a:p>
            <a:pPr eaLnBrk="1" hangingPunct="1"/>
            <a:r>
              <a:rPr lang="en-US" altLang="zh-CN" b="0" dirty="0"/>
              <a:t>appropriate countermeasures are the following:</a:t>
            </a:r>
          </a:p>
          <a:p>
            <a:pPr eaLnBrk="1" hangingPunct="1"/>
            <a:endParaRPr lang="en-US" altLang="zh-CN" b="0" dirty="0"/>
          </a:p>
          <a:p>
            <a:pPr eaLnBrk="1" hangingPunct="1"/>
            <a:r>
              <a:rPr lang="en-US" altLang="zh-CN" b="0" dirty="0"/>
              <a:t>• IP address spoofing : The intruder transmits packets from the outside with a</a:t>
            </a:r>
          </a:p>
          <a:p>
            <a:pPr eaLnBrk="1" hangingPunct="1"/>
            <a:r>
              <a:rPr lang="en-US" altLang="zh-CN" b="0" dirty="0"/>
              <a:t>source IP address field containing an address of an internal host. The attacker</a:t>
            </a:r>
          </a:p>
          <a:p>
            <a:pPr eaLnBrk="1" hangingPunct="1"/>
            <a:r>
              <a:rPr lang="en-US" altLang="zh-CN" b="0" dirty="0"/>
              <a:t>hopes that the use of a spoofed address will allow penetration of systems that</a:t>
            </a:r>
          </a:p>
          <a:p>
            <a:pPr eaLnBrk="1" hangingPunct="1"/>
            <a:r>
              <a:rPr lang="en-US" altLang="zh-CN" b="0" dirty="0"/>
              <a:t>employ simple source address security, in which packets from specific trusted</a:t>
            </a:r>
          </a:p>
          <a:p>
            <a:pPr eaLnBrk="1" hangingPunct="1"/>
            <a:r>
              <a:rPr lang="en-US" altLang="zh-CN" b="0" dirty="0"/>
              <a:t>internal hosts are accepted. The countermeasure is to discard packets with an</a:t>
            </a:r>
          </a:p>
          <a:p>
            <a:pPr eaLnBrk="1" hangingPunct="1"/>
            <a:r>
              <a:rPr lang="en-US" altLang="zh-CN" b="0" dirty="0"/>
              <a:t>inside source address if the packet arrives on an external interface. In fact, this</a:t>
            </a:r>
          </a:p>
          <a:p>
            <a:pPr eaLnBrk="1" hangingPunct="1"/>
            <a:r>
              <a:rPr lang="en-US" altLang="zh-CN" b="0" dirty="0"/>
              <a:t>countermeasure is often implemented at the router external to the firewall.</a:t>
            </a:r>
          </a:p>
          <a:p>
            <a:pPr eaLnBrk="1" hangingPunct="1"/>
            <a:endParaRPr lang="en-US" altLang="zh-CN" b="0" dirty="0"/>
          </a:p>
          <a:p>
            <a:pPr eaLnBrk="1" hangingPunct="1"/>
            <a:r>
              <a:rPr lang="en-US" altLang="zh-CN" b="0" dirty="0"/>
              <a:t>• Source routing attacks: The source station specifies the route that a packet</a:t>
            </a:r>
          </a:p>
          <a:p>
            <a:pPr eaLnBrk="1" hangingPunct="1"/>
            <a:r>
              <a:rPr lang="en-US" altLang="zh-CN" b="0" dirty="0"/>
              <a:t>should take as it crosses the Internet, in the hopes that this will bypass security</a:t>
            </a:r>
          </a:p>
          <a:p>
            <a:pPr eaLnBrk="1" hangingPunct="1"/>
            <a:r>
              <a:rPr lang="en-US" altLang="zh-CN" b="0" dirty="0"/>
              <a:t>measures that do not analyze the source routing information. A countermeasure</a:t>
            </a:r>
          </a:p>
          <a:p>
            <a:pPr eaLnBrk="1" hangingPunct="1"/>
            <a:r>
              <a:rPr lang="en-US" altLang="zh-CN" b="0" dirty="0"/>
              <a:t>is to discard all packets that use this option.</a:t>
            </a:r>
          </a:p>
          <a:p>
            <a:pPr eaLnBrk="1" hangingPunct="1"/>
            <a:endParaRPr lang="en-US" altLang="zh-CN" b="0" dirty="0"/>
          </a:p>
          <a:p>
            <a:pPr eaLnBrk="1" hangingPunct="1"/>
            <a:r>
              <a:rPr lang="en-US" altLang="zh-CN" b="0" dirty="0"/>
              <a:t>• Tiny fragment attacks : The intruder uses the IP fragmentation option to create</a:t>
            </a:r>
          </a:p>
          <a:p>
            <a:pPr eaLnBrk="1" hangingPunct="1"/>
            <a:r>
              <a:rPr lang="en-US" altLang="zh-CN" b="0" dirty="0"/>
              <a:t>extremely small fragments and force the TCP header information into</a:t>
            </a:r>
          </a:p>
          <a:p>
            <a:pPr eaLnBrk="1" hangingPunct="1"/>
            <a:r>
              <a:rPr lang="en-US" altLang="zh-CN" b="0" dirty="0"/>
              <a:t>a separate packet fragment. This attack is designed to circumvent filtering</a:t>
            </a:r>
          </a:p>
          <a:p>
            <a:pPr eaLnBrk="1" hangingPunct="1"/>
            <a:r>
              <a:rPr lang="en-US" altLang="zh-CN" b="0" dirty="0"/>
              <a:t>rules that depend on TCP header information. Typically, a packet filter</a:t>
            </a:r>
          </a:p>
          <a:p>
            <a:pPr eaLnBrk="1" hangingPunct="1"/>
            <a:r>
              <a:rPr lang="en-US" altLang="zh-CN" b="0" dirty="0"/>
              <a:t>will make a filtering decision on the first fragment of a packet. All subsequent</a:t>
            </a:r>
          </a:p>
          <a:p>
            <a:pPr eaLnBrk="1" hangingPunct="1"/>
            <a:r>
              <a:rPr lang="en-US" altLang="zh-CN" b="0" dirty="0"/>
              <a:t>fragments of that packet are filtered out solely on the basis that</a:t>
            </a:r>
          </a:p>
          <a:p>
            <a:pPr eaLnBrk="1" hangingPunct="1"/>
            <a:r>
              <a:rPr lang="en-US" altLang="zh-CN" b="0" dirty="0"/>
              <a:t>they are part of the packet whose first fragment was rejected. The attacker</a:t>
            </a:r>
          </a:p>
          <a:p>
            <a:pPr eaLnBrk="1" hangingPunct="1"/>
            <a:r>
              <a:rPr lang="en-US" altLang="zh-CN" b="0" dirty="0"/>
              <a:t>hopes that the filtering firewall examines only the first fragment and that</a:t>
            </a:r>
          </a:p>
          <a:p>
            <a:pPr eaLnBrk="1" hangingPunct="1"/>
            <a:r>
              <a:rPr lang="en-US" altLang="zh-CN" b="0" dirty="0"/>
              <a:t>the remaining fragments are passed through. A tiny fragment attack can be</a:t>
            </a:r>
          </a:p>
          <a:p>
            <a:pPr eaLnBrk="1" hangingPunct="1"/>
            <a:r>
              <a:rPr lang="en-US" altLang="zh-CN" b="0" dirty="0"/>
              <a:t>defeated by enforcing a rule that the first fragment of a packet must contain</a:t>
            </a:r>
          </a:p>
          <a:p>
            <a:pPr eaLnBrk="1" hangingPunct="1"/>
            <a:r>
              <a:rPr lang="en-US" altLang="zh-CN" b="0" dirty="0"/>
              <a:t>a predefined minimum amount of the transport header. If the first fragment</a:t>
            </a:r>
          </a:p>
          <a:p>
            <a:pPr eaLnBrk="1" hangingPunct="1"/>
            <a:r>
              <a:rPr lang="en-US" altLang="zh-CN" b="0" dirty="0"/>
              <a:t>is rejected, the filter can remember the packet and discard all subsequent</a:t>
            </a:r>
          </a:p>
          <a:p>
            <a:pPr eaLnBrk="1" hangingPunct="1"/>
            <a:r>
              <a:rPr lang="en-US" altLang="zh-CN" b="0" dirty="0"/>
              <a:t>fragments.</a:t>
            </a:r>
            <a:endParaRPr lang="en-US" altLang="zh-CN" b="0" dirty="0">
              <a:latin typeface="Times New Roman" pitchFamily="-110" charset="0"/>
            </a:endParaRPr>
          </a:p>
        </p:txBody>
      </p:sp>
    </p:spTree>
    <p:extLst>
      <p:ext uri="{BB962C8B-B14F-4D97-AF65-F5344CB8AC3E}">
        <p14:creationId xmlns:p14="http://schemas.microsoft.com/office/powerpoint/2010/main" val="4171570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CBB4B3-FC5A-124B-88D1-504AC60094BF}" type="slidenum">
              <a:rPr lang="en-AU"/>
              <a:pPr/>
              <a:t>17</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Tree>
    <p:extLst>
      <p:ext uri="{BB962C8B-B14F-4D97-AF65-F5344CB8AC3E}">
        <p14:creationId xmlns:p14="http://schemas.microsoft.com/office/powerpoint/2010/main" val="286599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a:ea typeface="+mn-ea"/>
                <a:cs typeface="+mn-cs"/>
              </a:rPr>
              <a:t>A </a:t>
            </a:r>
            <a:r>
              <a:rPr lang="en-US" dirty="0" err="1">
                <a:ea typeface="+mn-ea"/>
                <a:cs typeface="+mn-cs"/>
              </a:rPr>
              <a:t>stateful</a:t>
            </a:r>
            <a:r>
              <a:rPr lang="en-US" dirty="0">
                <a:ea typeface="+mn-ea"/>
                <a:cs typeface="+mn-cs"/>
              </a:rPr>
              <a:t> inspection packet firewall 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34820" name="Slide Number Placeholder 3"/>
          <p:cNvSpPr>
            <a:spLocks noGrp="1"/>
          </p:cNvSpPr>
          <p:nvPr>
            <p:ph type="sldNum" sz="quarter" idx="5"/>
          </p:nvPr>
        </p:nvSpPr>
        <p:spPr>
          <a:noFill/>
        </p:spPr>
        <p:txBody>
          <a:bodyPr/>
          <a:lstStyle/>
          <a:p>
            <a:fld id="{5F101061-F786-894D-8A66-223E7F9E87BD}" type="slidenum">
              <a:rPr lang="en-AU" smtClean="0"/>
              <a:pPr/>
              <a:t>18</a:t>
            </a:fld>
            <a:endParaRPr lang="en-AU"/>
          </a:p>
        </p:txBody>
      </p:sp>
    </p:spTree>
    <p:extLst>
      <p:ext uri="{BB962C8B-B14F-4D97-AF65-F5344CB8AC3E}">
        <p14:creationId xmlns:p14="http://schemas.microsoft.com/office/powerpoint/2010/main" val="3342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E925C06-39B1-2B44-9EF9-2FC09B0A9368}" type="slidenum">
              <a:rPr lang="en-AU"/>
              <a:pPr/>
              <a:t>19</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An application-level gateway, also called an </a:t>
            </a:r>
            <a:r>
              <a:rPr lang="en-US" b="1" dirty="0">
                <a:ea typeface="ＭＳ Ｐゴシック" pitchFamily="-110" charset="-128"/>
                <a:cs typeface="ＭＳ Ｐゴシック" pitchFamily="-110" charset="-128"/>
              </a:rPr>
              <a:t>application proxy , acts as a relay of</a:t>
            </a:r>
          </a:p>
          <a:p>
            <a:pPr eaLnBrk="1" hangingPunct="1"/>
            <a:r>
              <a:rPr lang="en-US" dirty="0">
                <a:ea typeface="ＭＳ Ｐゴシック" pitchFamily="-110" charset="-128"/>
                <a:cs typeface="ＭＳ Ｐゴシック" pitchFamily="-110" charset="-128"/>
              </a:rPr>
              <a:t>application-level traffic ( Figure 9.1d ). The user contacts the gateway using a TCP/</a:t>
            </a:r>
          </a:p>
          <a:p>
            <a:pPr eaLnBrk="1" hangingPunct="1"/>
            <a:r>
              <a:rPr lang="en-US" dirty="0">
                <a:ea typeface="ＭＳ Ｐゴシック" pitchFamily="-110" charset="-128"/>
                <a:cs typeface="ＭＳ Ｐゴシック" pitchFamily="-110" charset="-128"/>
              </a:rPr>
              <a:t>IP application, such as Telnet or FTP, and the gateway asks the user for the name</a:t>
            </a:r>
          </a:p>
          <a:p>
            <a:pPr eaLnBrk="1" hangingPunct="1"/>
            <a:r>
              <a:rPr lang="en-US" dirty="0">
                <a:ea typeface="ＭＳ Ｐゴシック" pitchFamily="-110" charset="-128"/>
                <a:cs typeface="ＭＳ Ｐゴシック" pitchFamily="-110" charset="-128"/>
              </a:rPr>
              <a:t>of the remote host to be accessed. When the user responds and provides a valid</a:t>
            </a:r>
          </a:p>
          <a:p>
            <a:pPr eaLnBrk="1" hangingPunct="1"/>
            <a:r>
              <a:rPr lang="en-US" dirty="0">
                <a:ea typeface="ＭＳ Ｐゴシック" pitchFamily="-110" charset="-128"/>
                <a:cs typeface="ＭＳ Ｐゴシック" pitchFamily="-110" charset="-128"/>
              </a:rPr>
              <a:t>user ID and authentication information, the gateway contacts the application on</a:t>
            </a:r>
          </a:p>
          <a:p>
            <a:pPr eaLnBrk="1" hangingPunct="1"/>
            <a:r>
              <a:rPr lang="en-US" dirty="0">
                <a:ea typeface="ＭＳ Ｐゴシック" pitchFamily="-110" charset="-128"/>
                <a:cs typeface="ＭＳ Ｐゴシック" pitchFamily="-110" charset="-128"/>
              </a:rPr>
              <a:t>the remote host and relays TCP segments containing the application data between</a:t>
            </a:r>
          </a:p>
          <a:p>
            <a:pPr eaLnBrk="1" hangingPunct="1"/>
            <a:r>
              <a:rPr lang="en-US" dirty="0">
                <a:ea typeface="ＭＳ Ｐゴシック" pitchFamily="-110" charset="-128"/>
                <a:cs typeface="ＭＳ Ｐゴシック" pitchFamily="-110" charset="-128"/>
              </a:rPr>
              <a:t>the two endpoints. If the gateway does not implement the proxy code for a specific</a:t>
            </a:r>
          </a:p>
          <a:p>
            <a:pPr eaLnBrk="1" hangingPunct="1"/>
            <a:r>
              <a:rPr lang="en-US" dirty="0">
                <a:ea typeface="ＭＳ Ｐゴシック" pitchFamily="-110" charset="-128"/>
                <a:cs typeface="ＭＳ Ｐゴシック" pitchFamily="-110" charset="-128"/>
              </a:rPr>
              <a:t>application, the service is not supported and cannot be forwarded across the firewall.</a:t>
            </a:r>
          </a:p>
          <a:p>
            <a:pPr eaLnBrk="1" hangingPunct="1"/>
            <a:r>
              <a:rPr lang="en-US" dirty="0">
                <a:ea typeface="ＭＳ Ｐゴシック" pitchFamily="-110" charset="-128"/>
                <a:cs typeface="ＭＳ Ｐゴシック" pitchFamily="-110" charset="-128"/>
              </a:rPr>
              <a:t>Further, the gateway can be configured to support only specific features of an</a:t>
            </a:r>
          </a:p>
          <a:p>
            <a:pPr eaLnBrk="1" hangingPunct="1"/>
            <a:r>
              <a:rPr lang="en-US" dirty="0">
                <a:ea typeface="ＭＳ Ｐゴシック" pitchFamily="-110" charset="-128"/>
                <a:cs typeface="ＭＳ Ｐゴシック" pitchFamily="-110" charset="-128"/>
              </a:rPr>
              <a:t>application that the network administrator considers acceptable while denying all</a:t>
            </a:r>
          </a:p>
          <a:p>
            <a:pPr eaLnBrk="1" hangingPunct="1"/>
            <a:r>
              <a:rPr lang="en-US" dirty="0">
                <a:ea typeface="ＭＳ Ｐゴシック" pitchFamily="-110" charset="-128"/>
                <a:cs typeface="ＭＳ Ｐゴシック" pitchFamily="-110" charset="-128"/>
              </a:rPr>
              <a:t>other features.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Application-level gateways tend to be more secure than packet filters. Rather</a:t>
            </a:r>
          </a:p>
          <a:p>
            <a:pPr eaLnBrk="1" hangingPunct="1"/>
            <a:r>
              <a:rPr lang="en-US" dirty="0">
                <a:ea typeface="ＭＳ Ｐゴシック" pitchFamily="-110" charset="-128"/>
                <a:cs typeface="ＭＳ Ｐゴシック" pitchFamily="-110" charset="-128"/>
              </a:rPr>
              <a:t>than trying to deal with the numerous possible combinations that are to be allowed</a:t>
            </a:r>
          </a:p>
          <a:p>
            <a:pPr eaLnBrk="1" hangingPunct="1"/>
            <a:r>
              <a:rPr lang="en-US" dirty="0">
                <a:ea typeface="ＭＳ Ｐゴシック" pitchFamily="-110" charset="-128"/>
                <a:cs typeface="ＭＳ Ｐゴシック" pitchFamily="-110" charset="-128"/>
              </a:rPr>
              <a:t>and forbidden at the TCP and IP level, the application-level gateway need only</a:t>
            </a:r>
          </a:p>
          <a:p>
            <a:pPr eaLnBrk="1" hangingPunct="1"/>
            <a:r>
              <a:rPr lang="en-US" dirty="0">
                <a:ea typeface="ＭＳ Ｐゴシック" pitchFamily="-110" charset="-128"/>
                <a:cs typeface="ＭＳ Ｐゴシック" pitchFamily="-110" charset="-128"/>
              </a:rPr>
              <a:t>scrutinize a few allowable applications. In addition, it is easy to log and audit all</a:t>
            </a:r>
          </a:p>
          <a:p>
            <a:pPr eaLnBrk="1" hangingPunct="1"/>
            <a:r>
              <a:rPr lang="en-US" dirty="0">
                <a:ea typeface="ＭＳ Ｐゴシック" pitchFamily="-110" charset="-128"/>
                <a:cs typeface="ＭＳ Ｐゴシック" pitchFamily="-110" charset="-128"/>
              </a:rPr>
              <a:t>incoming traffic at the application level.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 prime disadvantage of this type of gateway is the additional processing</a:t>
            </a:r>
          </a:p>
          <a:p>
            <a:pPr eaLnBrk="1" hangingPunct="1"/>
            <a:r>
              <a:rPr lang="en-US" dirty="0">
                <a:ea typeface="ＭＳ Ｐゴシック" pitchFamily="-110" charset="-128"/>
                <a:cs typeface="ＭＳ Ｐゴシック" pitchFamily="-110" charset="-128"/>
              </a:rPr>
              <a:t>overhead on each connection. In effect, there are two spliced connections between</a:t>
            </a:r>
          </a:p>
          <a:p>
            <a:pPr eaLnBrk="1" hangingPunct="1"/>
            <a:r>
              <a:rPr lang="en-US" dirty="0">
                <a:ea typeface="ＭＳ Ｐゴシック" pitchFamily="-110" charset="-128"/>
                <a:cs typeface="ＭＳ Ｐゴシック" pitchFamily="-110" charset="-128"/>
              </a:rPr>
              <a:t>the end users, with the gateway at the splice point, and the gateway must examine</a:t>
            </a:r>
          </a:p>
          <a:p>
            <a:pPr eaLnBrk="1" hangingPunct="1"/>
            <a:r>
              <a:rPr lang="en-US" dirty="0">
                <a:ea typeface="ＭＳ Ｐゴシック" pitchFamily="-110" charset="-128"/>
                <a:cs typeface="ＭＳ Ｐゴシック" pitchFamily="-110" charset="-128"/>
              </a:rPr>
              <a:t>and forward all traffic in both directions.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73093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147661B-EDAF-B144-825F-10DBFB8F5E65}" type="slidenum">
              <a:rPr lang="en-AU"/>
              <a:pPr/>
              <a:t>20</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host-based firewall is a software module used to secure an individual host. Such</a:t>
            </a:r>
          </a:p>
          <a:p>
            <a:pPr eaLnBrk="1" hangingPunct="1"/>
            <a:r>
              <a:rPr lang="en-US" dirty="0">
                <a:ea typeface="ＭＳ Ｐゴシック" pitchFamily="-110" charset="-128"/>
                <a:cs typeface="ＭＳ Ｐゴシック" pitchFamily="-110" charset="-128"/>
              </a:rPr>
              <a:t>modules are available in many operating systems or can be provided as an add-on</a:t>
            </a:r>
          </a:p>
          <a:p>
            <a:pPr eaLnBrk="1" hangingPunct="1"/>
            <a:r>
              <a:rPr lang="en-US" dirty="0">
                <a:ea typeface="ＭＳ Ｐゴシック" pitchFamily="-110" charset="-128"/>
                <a:cs typeface="ＭＳ Ｐゴシック" pitchFamily="-110" charset="-128"/>
              </a:rPr>
              <a:t>package. Like conventional stand-alone firewalls, host-resident firewalls filter and</a:t>
            </a:r>
          </a:p>
          <a:p>
            <a:pPr eaLnBrk="1" hangingPunct="1"/>
            <a:r>
              <a:rPr lang="en-US" dirty="0">
                <a:ea typeface="ＭＳ Ｐゴシック" pitchFamily="-110" charset="-128"/>
                <a:cs typeface="ＭＳ Ｐゴシック" pitchFamily="-110" charset="-128"/>
              </a:rPr>
              <a:t>restrict the flow of packets. A common location for such firewalls is a server. There</a:t>
            </a:r>
          </a:p>
          <a:p>
            <a:pPr eaLnBrk="1" hangingPunct="1"/>
            <a:r>
              <a:rPr lang="en-US" dirty="0">
                <a:ea typeface="ＭＳ Ｐゴシック" pitchFamily="-110" charset="-128"/>
                <a:cs typeface="ＭＳ Ｐゴシック" pitchFamily="-110" charset="-128"/>
              </a:rPr>
              <a:t>are several advantages to the use of a server-based or workstation-based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Filtering rules can be tailored to the host environment. Specific corporate</a:t>
            </a:r>
          </a:p>
          <a:p>
            <a:pPr eaLnBrk="1" hangingPunct="1"/>
            <a:r>
              <a:rPr lang="en-US" dirty="0">
                <a:ea typeface="ＭＳ Ｐゴシック" pitchFamily="-110" charset="-128"/>
                <a:cs typeface="ＭＳ Ｐゴシック" pitchFamily="-110" charset="-128"/>
              </a:rPr>
              <a:t>security policies for servers can be implemented, with different filters for</a:t>
            </a:r>
          </a:p>
          <a:p>
            <a:pPr eaLnBrk="1" hangingPunct="1"/>
            <a:r>
              <a:rPr lang="en-US" dirty="0">
                <a:ea typeface="ＭＳ Ｐゴシック" pitchFamily="-110" charset="-128"/>
                <a:cs typeface="ＭＳ Ｐゴシック" pitchFamily="-110" charset="-128"/>
              </a:rPr>
              <a:t>servers used for different application.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Protection is provided independent of topology. Thus both internal and external</a:t>
            </a:r>
          </a:p>
          <a:p>
            <a:pPr eaLnBrk="1" hangingPunct="1"/>
            <a:r>
              <a:rPr lang="en-US" dirty="0">
                <a:ea typeface="ＭＳ Ｐゴシック" pitchFamily="-110" charset="-128"/>
                <a:cs typeface="ＭＳ Ｐゴシック" pitchFamily="-110" charset="-128"/>
              </a:rPr>
              <a:t>attacks must pass through the firewall.</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Used in conjunction with stand-alone firewalls, the host-based firewall</a:t>
            </a:r>
          </a:p>
          <a:p>
            <a:pPr eaLnBrk="1" hangingPunct="1"/>
            <a:r>
              <a:rPr lang="en-US" dirty="0">
                <a:ea typeface="ＭＳ Ｐゴシック" pitchFamily="-110" charset="-128"/>
                <a:cs typeface="ＭＳ Ｐゴシック" pitchFamily="-110" charset="-128"/>
              </a:rPr>
              <a:t>provides an additional layer of protection. A new type of server can be added</a:t>
            </a:r>
          </a:p>
          <a:p>
            <a:pPr eaLnBrk="1" hangingPunct="1"/>
            <a:r>
              <a:rPr lang="en-US" dirty="0">
                <a:ea typeface="ＭＳ Ｐゴシック" pitchFamily="-110" charset="-128"/>
                <a:cs typeface="ＭＳ Ｐゴシック" pitchFamily="-110" charset="-128"/>
              </a:rPr>
              <a:t>to the network, with its own firewall, without the necessity of altering the</a:t>
            </a:r>
          </a:p>
          <a:p>
            <a:pPr eaLnBrk="1" hangingPunct="1"/>
            <a:r>
              <a:rPr lang="en-US" dirty="0">
                <a:ea typeface="ＭＳ Ｐゴシック" pitchFamily="-110" charset="-128"/>
                <a:cs typeface="ＭＳ Ｐゴシック" pitchFamily="-110" charset="-128"/>
              </a:rPr>
              <a:t>network firewall configuration.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92022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CD811EA-87E6-AA44-8B3C-D63C6CDEFBE1}" type="slidenum">
              <a:rPr lang="en-AU"/>
              <a:pPr/>
              <a:t>21</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personal firewall controls the traffic between a personal computer or workstation</a:t>
            </a:r>
          </a:p>
          <a:p>
            <a:pPr eaLnBrk="1" hangingPunct="1"/>
            <a:r>
              <a:rPr lang="en-US" dirty="0">
                <a:ea typeface="ＭＳ Ｐゴシック" pitchFamily="-110" charset="-128"/>
                <a:cs typeface="ＭＳ Ｐゴシック" pitchFamily="-110" charset="-128"/>
              </a:rPr>
              <a:t>on one side and the Internet or enterprise network on the other side. Personal firewall</a:t>
            </a:r>
          </a:p>
          <a:p>
            <a:pPr eaLnBrk="1" hangingPunct="1"/>
            <a:r>
              <a:rPr lang="en-US" dirty="0">
                <a:ea typeface="ＭＳ Ｐゴシック" pitchFamily="-110" charset="-128"/>
                <a:cs typeface="ＭＳ Ｐゴシック" pitchFamily="-110" charset="-128"/>
              </a:rPr>
              <a:t>functionality can be used in the home environment and on corporate intranets.</a:t>
            </a:r>
          </a:p>
          <a:p>
            <a:pPr eaLnBrk="1" hangingPunct="1"/>
            <a:r>
              <a:rPr lang="en-US" dirty="0">
                <a:ea typeface="ＭＳ Ｐゴシック" pitchFamily="-110" charset="-128"/>
                <a:cs typeface="ＭＳ Ｐゴシック" pitchFamily="-110" charset="-128"/>
              </a:rPr>
              <a:t>Typically, the personal firewall is a software module on the personal computer. In</a:t>
            </a:r>
          </a:p>
          <a:p>
            <a:pPr eaLnBrk="1" hangingPunct="1"/>
            <a:r>
              <a:rPr lang="en-US" dirty="0">
                <a:ea typeface="ＭＳ Ｐゴシック" pitchFamily="-110" charset="-128"/>
                <a:cs typeface="ＭＳ Ｐゴシック" pitchFamily="-110" charset="-128"/>
              </a:rPr>
              <a:t>a home environment with multiple computers connected to the Internet, firewall</a:t>
            </a:r>
          </a:p>
          <a:p>
            <a:pPr eaLnBrk="1" hangingPunct="1"/>
            <a:r>
              <a:rPr lang="en-US" dirty="0">
                <a:ea typeface="ＭＳ Ｐゴシック" pitchFamily="-110" charset="-128"/>
                <a:cs typeface="ＭＳ Ｐゴシック" pitchFamily="-110" charset="-128"/>
              </a:rPr>
              <a:t>functionality can also be housed in a router that connects all of the home computers</a:t>
            </a:r>
          </a:p>
          <a:p>
            <a:pPr eaLnBrk="1" hangingPunct="1"/>
            <a:r>
              <a:rPr lang="en-US" dirty="0">
                <a:ea typeface="ＭＳ Ｐゴシック" pitchFamily="-110" charset="-128"/>
                <a:cs typeface="ＭＳ Ｐゴシック" pitchFamily="-110" charset="-128"/>
              </a:rPr>
              <a:t>to a DSL, cable modem, or other Internet interface.</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Personal firewalls are typically much less complex than either server-based</a:t>
            </a:r>
          </a:p>
          <a:p>
            <a:pPr eaLnBrk="1" hangingPunct="1"/>
            <a:r>
              <a:rPr lang="en-US" dirty="0">
                <a:ea typeface="ＭＳ Ｐゴシック" pitchFamily="-110" charset="-128"/>
                <a:cs typeface="ＭＳ Ｐゴシック" pitchFamily="-110" charset="-128"/>
              </a:rPr>
              <a:t>firewalls or stand-alone firewalls. The primary role of the personal firewall is to</a:t>
            </a:r>
          </a:p>
          <a:p>
            <a:pPr eaLnBrk="1" hangingPunct="1"/>
            <a:r>
              <a:rPr lang="en-US" dirty="0">
                <a:ea typeface="ＭＳ Ｐゴシック" pitchFamily="-110" charset="-128"/>
                <a:cs typeface="ＭＳ Ｐゴシック" pitchFamily="-110" charset="-128"/>
              </a:rPr>
              <a:t>deny unauthorized remote access to the computer. The firewall can also monitor</a:t>
            </a:r>
          </a:p>
          <a:p>
            <a:pPr eaLnBrk="1" hangingPunct="1"/>
            <a:r>
              <a:rPr lang="en-US" dirty="0">
                <a:ea typeface="ＭＳ Ｐゴシック" pitchFamily="-110" charset="-128"/>
                <a:cs typeface="ＭＳ Ｐゴシック" pitchFamily="-110" charset="-128"/>
              </a:rPr>
              <a:t>outgoing activity in an attempt to detect and block worms and other malware.</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Personal firewall capabilities are provided by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netfilter</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Linux</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systems, or the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pf</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package on BSD and Mac OS X systems. These packages may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configured on the command-line, or with a GUI front-end. When such a personal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firewall is enabled, all inbound connections are usually denied except for those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user explicitly permits. Outbound connections are usually allowed. The list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inbound services that can be selectively re-enabled, with their port numbers, may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include the following common services:</a:t>
            </a:r>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file sharing (548,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Windows sharing (139)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Personal Web sharing (80, 427)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login—SSH (22)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FTP access (20-21, 1024-65535 from 20-21)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Remote Apple events (3031)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Printer sharing (631, 515)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IChat Rendezvous (5297, 5298)</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ITunes Music Sharing (3869)</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CVS (2401)</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Gnutella/</a:t>
            </a:r>
            <a:r>
              <a:rPr lang="en-US" dirty="0" err="1">
                <a:ea typeface="ＭＳ Ｐゴシック" pitchFamily="-110" charset="-128"/>
                <a:cs typeface="ＭＳ Ｐゴシック" pitchFamily="-110" charset="-128"/>
              </a:rPr>
              <a:t>Limewire</a:t>
            </a:r>
            <a:r>
              <a:rPr lang="en-US" dirty="0">
                <a:ea typeface="ＭＳ Ｐゴシック" pitchFamily="-110" charset="-128"/>
                <a:cs typeface="ＭＳ Ｐゴシック" pitchFamily="-110" charset="-128"/>
              </a:rPr>
              <a:t> (6346)</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ICQ (4000)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IRC (194)</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MSN Messenger (6891-6900)</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Network Time (123)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Retrospect (497)</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SMB (without </a:t>
            </a:r>
            <a:r>
              <a:rPr lang="en-US" dirty="0" err="1">
                <a:ea typeface="ＭＳ Ｐゴシック" pitchFamily="-110" charset="-128"/>
                <a:cs typeface="ＭＳ Ｐゴシック" pitchFamily="-110" charset="-128"/>
              </a:rPr>
              <a:t>netbios</a:t>
            </a:r>
            <a:r>
              <a:rPr lang="en-US" dirty="0">
                <a:ea typeface="ＭＳ Ｐゴシック" pitchFamily="-110" charset="-128"/>
                <a:cs typeface="ＭＳ Ｐゴシック" pitchFamily="-110" charset="-128"/>
              </a:rPr>
              <a:t>–445)</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VNC (5900-5902)</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 </a:t>
            </a:r>
            <a:r>
              <a:rPr lang="en-US" dirty="0" err="1">
                <a:ea typeface="ＭＳ Ｐゴシック" pitchFamily="-110" charset="-128"/>
                <a:cs typeface="ＭＳ Ｐゴシック" pitchFamily="-110" charset="-128"/>
              </a:rPr>
              <a:t>WebSTAR</a:t>
            </a:r>
            <a:r>
              <a:rPr lang="en-US" dirty="0">
                <a:ea typeface="ＭＳ Ｐゴシック" pitchFamily="-110" charset="-128"/>
                <a:cs typeface="ＭＳ Ｐゴシック" pitchFamily="-110" charset="-128"/>
              </a:rPr>
              <a:t> Admin (1080, 1443)</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When FTP access is enabled, ports 20 and 21 on the local machine are opened</a:t>
            </a:r>
          </a:p>
          <a:p>
            <a:pPr eaLnBrk="1" hangingPunct="1"/>
            <a:r>
              <a:rPr lang="en-US" dirty="0">
                <a:ea typeface="ＭＳ Ｐゴシック" pitchFamily="-110" charset="-128"/>
                <a:cs typeface="ＭＳ Ｐゴシック" pitchFamily="-110" charset="-128"/>
              </a:rPr>
              <a:t>for FTP; if others connect to this computer from ports 20 or 21, the ports 1024</a:t>
            </a:r>
          </a:p>
          <a:p>
            <a:pPr eaLnBrk="1" hangingPunct="1"/>
            <a:r>
              <a:rPr lang="en-US" dirty="0">
                <a:ea typeface="ＭＳ Ｐゴシック" pitchFamily="-110" charset="-128"/>
                <a:cs typeface="ＭＳ Ｐゴシック" pitchFamily="-110" charset="-128"/>
              </a:rPr>
              <a:t>through 65535 are open.</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For increased protection, advanced firewall features may be configured.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example, stealth mode hides the system on the Internet by dropping unsolicited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communication packets, making it appear as though the system is not present.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UDP packets can be blocked, restricting network traffic to TCP packets only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open ports. The firewall also supports logging, an important tool for checking 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unwanted activity. Other types of personal firewall allow the user to specify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only selected applications, or applications signed by a valid certificate authority,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may provide services accessed from the network.</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38837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B5FC92D1-BE43-354C-8381-B08FE53CA8FE}" type="slidenum">
              <a:rPr lang="en-AU"/>
              <a:pPr/>
              <a:t>22</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9.2 illustrates a common firewall configuration that includes an additional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network segment between an internal and an external firewall (see also Figure 8.5).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external firewall is placed at the edge of a local or enterprise network, just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inside the boundary router that connects to the Internet or some wide area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(WAN). One or more internal firewalls protect the bulk of the enterprise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Between these two types of firewalls are one or more networked devices in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region referred to as a DMZ (demilitarized zone) network. Systems that are externally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accessible but need some protections are usually located on DMZ networks.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Typically, the systems in the DMZ require or foster external connectivity, such as a</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corporate Web site, an e-mail server, or a DNS (domain name system) server.</a:t>
            </a:r>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2389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https://www.cs.utexas.edu/~shmat/courses/cs361s/ids.pdf</a:t>
            </a:r>
            <a:endParaRPr lang="en-SE"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8560DBF-F109-8946-ADF0-EE66B221E988}" type="slidenum">
              <a:rPr kumimoji="0" lang="en-AU" sz="1200" b="0" i="0" u="none" strike="noStrike" kern="1200" cap="none" spc="0" normalizeH="0" baseline="0" noProof="0" smtClean="0">
                <a:ln>
                  <a:noFill/>
                </a:ln>
                <a:solidFill>
                  <a:srgbClr val="000000"/>
                </a:solidFill>
                <a:effectLst/>
                <a:uLnTx/>
                <a:uFillTx/>
                <a:latin typeface="Arial" pitchFamily="-107"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AU" sz="1200" b="0" i="0" u="none" strike="noStrike" kern="1200" cap="none" spc="0" normalizeH="0" baseline="0" noProof="0" dirty="0">
              <a:ln>
                <a:noFill/>
              </a:ln>
              <a:solidFill>
                <a:srgbClr val="000000"/>
              </a:solidFill>
              <a:effectLst/>
              <a:uLnTx/>
              <a:uFillTx/>
              <a:latin typeface="Arial" pitchFamily="-107" charset="0"/>
              <a:ea typeface="+mn-ea"/>
              <a:cs typeface="+mn-cs"/>
            </a:endParaRPr>
          </a:p>
        </p:txBody>
      </p:sp>
    </p:spTree>
    <p:extLst>
      <p:ext uri="{BB962C8B-B14F-4D97-AF65-F5344CB8AC3E}">
        <p14:creationId xmlns:p14="http://schemas.microsoft.com/office/powerpoint/2010/main" val="377067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The external firewall provides a measure of access control and protection for</a:t>
            </a:r>
          </a:p>
          <a:p>
            <a:pPr eaLnBrk="1" hangingPunct="1"/>
            <a:r>
              <a:rPr lang="en-US" altLang="zh-CN" b="0" dirty="0">
                <a:ea typeface="ＭＳ Ｐゴシック" pitchFamily="-110" charset="-128"/>
                <a:cs typeface="ＭＳ Ｐゴシック" pitchFamily="-110" charset="-128"/>
              </a:rPr>
              <a:t>the DMZ systems consistent with their need for external connectivity. The external</a:t>
            </a:r>
          </a:p>
          <a:p>
            <a:pPr eaLnBrk="1" hangingPunct="1"/>
            <a:r>
              <a:rPr lang="en-US" altLang="zh-CN" b="0" dirty="0">
                <a:ea typeface="ＭＳ Ｐゴシック" pitchFamily="-110" charset="-128"/>
                <a:cs typeface="ＭＳ Ｐゴシック" pitchFamily="-110" charset="-128"/>
              </a:rPr>
              <a:t>firewall also provides a basic level of protection for the remainder of the enterprise</a:t>
            </a:r>
          </a:p>
          <a:p>
            <a:pPr eaLnBrk="1" hangingPunct="1"/>
            <a:r>
              <a:rPr lang="en-US" altLang="zh-CN" b="0" dirty="0">
                <a:ea typeface="ＭＳ Ｐゴシック" pitchFamily="-110" charset="-128"/>
                <a:cs typeface="ＭＳ Ｐゴシック" pitchFamily="-110" charset="-128"/>
              </a:rPr>
              <a:t>network. In this type of configuration, internal firewalls serve three purposes: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1. The internal firewall adds more stringent filtering capability, compared to the</a:t>
            </a:r>
          </a:p>
          <a:p>
            <a:pPr eaLnBrk="1" hangingPunct="1"/>
            <a:r>
              <a:rPr lang="en-US" altLang="zh-CN" b="0" dirty="0">
                <a:ea typeface="ＭＳ Ｐゴシック" pitchFamily="-110" charset="-128"/>
                <a:cs typeface="ＭＳ Ｐゴシック" pitchFamily="-110" charset="-128"/>
              </a:rPr>
              <a:t>external firewall, in order to protect enterprise servers and workstations from</a:t>
            </a:r>
          </a:p>
          <a:p>
            <a:pPr eaLnBrk="1" hangingPunct="1"/>
            <a:r>
              <a:rPr lang="en-US" altLang="zh-CN" b="0" dirty="0">
                <a:ea typeface="ＭＳ Ｐゴシック" pitchFamily="-110" charset="-128"/>
                <a:cs typeface="ＭＳ Ｐゴシック" pitchFamily="-110" charset="-128"/>
              </a:rPr>
              <a:t>external attack.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2. The internal firewall provides two-way protection with respect to the DMZ.</a:t>
            </a:r>
          </a:p>
          <a:p>
            <a:pPr eaLnBrk="1" hangingPunct="1"/>
            <a:r>
              <a:rPr lang="en-US" altLang="zh-CN" b="0" dirty="0">
                <a:ea typeface="ＭＳ Ｐゴシック" pitchFamily="-110" charset="-128"/>
                <a:cs typeface="ＭＳ Ｐゴシック" pitchFamily="-110" charset="-128"/>
              </a:rPr>
              <a:t>First, the internal firewall protects the remainder of the network from attacks</a:t>
            </a:r>
          </a:p>
          <a:p>
            <a:pPr eaLnBrk="1" hangingPunct="1"/>
            <a:r>
              <a:rPr lang="en-US" altLang="zh-CN" b="0" dirty="0">
                <a:ea typeface="ＭＳ Ｐゴシック" pitchFamily="-110" charset="-128"/>
                <a:cs typeface="ＭＳ Ｐゴシック" pitchFamily="-110" charset="-128"/>
              </a:rPr>
              <a:t>launched from DMZ systems. Such attacks might originate from worms, rootkits,</a:t>
            </a:r>
          </a:p>
          <a:p>
            <a:pPr eaLnBrk="1" hangingPunct="1"/>
            <a:r>
              <a:rPr lang="en-US" altLang="zh-CN" b="0" dirty="0">
                <a:ea typeface="ＭＳ Ｐゴシック" pitchFamily="-110" charset="-128"/>
                <a:cs typeface="ＭＳ Ｐゴシック" pitchFamily="-110" charset="-128"/>
              </a:rPr>
              <a:t>bots, or other malware lodged in a DMZ system. Second, an internal firewall can</a:t>
            </a:r>
          </a:p>
          <a:p>
            <a:pPr eaLnBrk="1" hangingPunct="1"/>
            <a:r>
              <a:rPr lang="en-US" altLang="zh-CN" b="0" dirty="0">
                <a:ea typeface="ＭＳ Ｐゴシック" pitchFamily="-110" charset="-128"/>
                <a:cs typeface="ＭＳ Ｐゴシック" pitchFamily="-110" charset="-128"/>
              </a:rPr>
              <a:t>protect the DMZ systems from attack from the internal protected network.</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3. Multiple internal firewalls can be used to protect portions of the internal</a:t>
            </a:r>
          </a:p>
          <a:p>
            <a:pPr eaLnBrk="1" hangingPunct="1"/>
            <a:r>
              <a:rPr lang="en-US" altLang="zh-CN" b="0" dirty="0">
                <a:ea typeface="ＭＳ Ｐゴシック" pitchFamily="-110" charset="-128"/>
                <a:cs typeface="ＭＳ Ｐゴシック" pitchFamily="-110" charset="-128"/>
              </a:rPr>
              <a:t>network from each other. Figure 8.5 (network intrusion detection system)</a:t>
            </a:r>
          </a:p>
          <a:p>
            <a:pPr eaLnBrk="1" hangingPunct="1"/>
            <a:r>
              <a:rPr lang="en-US" altLang="zh-CN" b="0" dirty="0">
                <a:ea typeface="ＭＳ Ｐゴシック" pitchFamily="-110" charset="-128"/>
                <a:cs typeface="ＭＳ Ｐゴシック" pitchFamily="-110" charset="-128"/>
              </a:rPr>
              <a:t>shows a configuration in which the internal servers are protected from internal</a:t>
            </a:r>
          </a:p>
          <a:p>
            <a:pPr eaLnBrk="1" hangingPunct="1"/>
            <a:r>
              <a:rPr lang="en-US" altLang="zh-CN" b="0" dirty="0">
                <a:ea typeface="ＭＳ Ｐゴシック" pitchFamily="-110" charset="-128"/>
                <a:cs typeface="ＭＳ Ｐゴシック" pitchFamily="-110" charset="-128"/>
              </a:rPr>
              <a:t>workstations and vice versa. It also illustrates the common practice of placing</a:t>
            </a:r>
          </a:p>
          <a:p>
            <a:pPr eaLnBrk="1" hangingPunct="1"/>
            <a:r>
              <a:rPr lang="en-US" altLang="zh-CN" b="0" dirty="0">
                <a:ea typeface="ＭＳ Ｐゴシック" pitchFamily="-110" charset="-128"/>
                <a:cs typeface="ＭＳ Ｐゴシック" pitchFamily="-110" charset="-128"/>
              </a:rPr>
              <a:t>the DMZ on a different network interface on the external firewall from that</a:t>
            </a:r>
          </a:p>
          <a:p>
            <a:pPr eaLnBrk="1" hangingPunct="1"/>
            <a:r>
              <a:rPr lang="en-US" altLang="zh-CN" b="0" dirty="0">
                <a:ea typeface="ＭＳ Ｐゴシック" pitchFamily="-110" charset="-128"/>
                <a:cs typeface="ＭＳ Ｐゴシック" pitchFamily="-110" charset="-128"/>
              </a:rPr>
              <a:t>used to access the internal networks.</a:t>
            </a:r>
            <a:endParaRPr lang="en-US" altLang="zh-CN" b="0" dirty="0">
              <a:latin typeface="Times New Roman" pitchFamily="-110" charset="0"/>
              <a:ea typeface="ＭＳ Ｐゴシック" pitchFamily="-110" charset="-128"/>
              <a:cs typeface="ＭＳ Ｐゴシック" pitchFamily="-110" charset="-128"/>
            </a:endParaRPr>
          </a:p>
          <a:p>
            <a:endParaRPr lang="zh-CN" altLang="en-US" dirty="0"/>
          </a:p>
        </p:txBody>
      </p:sp>
      <p:sp>
        <p:nvSpPr>
          <p:cNvPr id="4" name="灯片编号占位符 3"/>
          <p:cNvSpPr>
            <a:spLocks noGrp="1"/>
          </p:cNvSpPr>
          <p:nvPr>
            <p:ph type="sldNum" sz="quarter" idx="10"/>
          </p:nvPr>
        </p:nvSpPr>
        <p:spPr/>
        <p:txBody>
          <a:bodyPr/>
          <a:lstStyle/>
          <a:p>
            <a:pPr>
              <a:defRPr/>
            </a:pPr>
            <a:fld id="{CB9A57B6-678D-4943-9AEF-24E9B821E96F}" type="slidenum">
              <a:rPr lang="en-AU" smtClean="0"/>
              <a:pPr>
                <a:defRPr/>
              </a:pPr>
              <a:t>23</a:t>
            </a:fld>
            <a:endParaRPr lang="en-AU"/>
          </a:p>
        </p:txBody>
      </p:sp>
    </p:spTree>
    <p:extLst>
      <p:ext uri="{BB962C8B-B14F-4D97-AF65-F5344CB8AC3E}">
        <p14:creationId xmlns:p14="http://schemas.microsoft.com/office/powerpoint/2010/main" val="2149424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1758479-2C1A-5D47-9E31-B4A657822F28}" type="slidenum">
              <a:rPr lang="en-AU"/>
              <a:pPr/>
              <a:t>24</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 today’s distributed computing environment, the </a:t>
            </a:r>
            <a:r>
              <a:rPr lang="en-US" b="1" dirty="0">
                <a:ea typeface="ＭＳ Ｐゴシック" pitchFamily="-110" charset="-128"/>
                <a:cs typeface="ＭＳ Ｐゴシック" pitchFamily="-110" charset="-128"/>
              </a:rPr>
              <a:t>virtual private network (VPN)</a:t>
            </a:r>
          </a:p>
          <a:p>
            <a:pPr eaLnBrk="1" hangingPunct="1"/>
            <a:r>
              <a:rPr lang="en-US" dirty="0">
                <a:ea typeface="ＭＳ Ｐゴシック" pitchFamily="-110" charset="-128"/>
                <a:cs typeface="ＭＳ Ｐゴシック" pitchFamily="-110" charset="-128"/>
              </a:rPr>
              <a:t>offers an attractive solution to network managers. In essence, a VPN consists of</a:t>
            </a:r>
          </a:p>
          <a:p>
            <a:pPr eaLnBrk="1" hangingPunct="1"/>
            <a:r>
              <a:rPr lang="en-US" dirty="0">
                <a:ea typeface="ＭＳ Ｐゴシック" pitchFamily="-110" charset="-128"/>
                <a:cs typeface="ＭＳ Ｐゴシック" pitchFamily="-110" charset="-128"/>
              </a:rPr>
              <a:t>a set of computers that interconnect by means of a relatively unsecure network</a:t>
            </a:r>
          </a:p>
          <a:p>
            <a:pPr eaLnBrk="1" hangingPunct="1"/>
            <a:r>
              <a:rPr lang="en-US" dirty="0">
                <a:ea typeface="ＭＳ Ｐゴシック" pitchFamily="-110" charset="-128"/>
                <a:cs typeface="ＭＳ Ｐゴシック" pitchFamily="-110" charset="-128"/>
              </a:rPr>
              <a:t>and that make use of encryption and special protocols to provide security. At each</a:t>
            </a:r>
          </a:p>
          <a:p>
            <a:pPr eaLnBrk="1" hangingPunct="1"/>
            <a:r>
              <a:rPr lang="en-US" dirty="0">
                <a:ea typeface="ＭＳ Ｐゴシック" pitchFamily="-110" charset="-128"/>
                <a:cs typeface="ＭＳ Ｐゴシック" pitchFamily="-110" charset="-128"/>
              </a:rPr>
              <a:t>corporate site, workstations, servers, and databases are linked by one or more local</a:t>
            </a:r>
          </a:p>
          <a:p>
            <a:pPr eaLnBrk="1" hangingPunct="1"/>
            <a:r>
              <a:rPr lang="en-US" dirty="0">
                <a:ea typeface="ＭＳ Ｐゴシック" pitchFamily="-110" charset="-128"/>
                <a:cs typeface="ＭＳ Ｐゴシック" pitchFamily="-110" charset="-128"/>
              </a:rPr>
              <a:t>area networks (LANs). The Internet or some other public network can be used to</a:t>
            </a:r>
          </a:p>
          <a:p>
            <a:pPr eaLnBrk="1" hangingPunct="1"/>
            <a:r>
              <a:rPr lang="en-US" dirty="0">
                <a:ea typeface="ＭＳ Ｐゴシック" pitchFamily="-110" charset="-128"/>
                <a:cs typeface="ＭＳ Ｐゴシック" pitchFamily="-110" charset="-128"/>
              </a:rPr>
              <a:t>interconnect sites, providing a cost savings over the use of a private network and</a:t>
            </a:r>
          </a:p>
          <a:p>
            <a:pPr eaLnBrk="1" hangingPunct="1"/>
            <a:r>
              <a:rPr lang="en-US" dirty="0">
                <a:ea typeface="ＭＳ Ｐゴシック" pitchFamily="-110" charset="-128"/>
                <a:cs typeface="ＭＳ Ｐゴシック" pitchFamily="-110" charset="-128"/>
              </a:rPr>
              <a:t>offloading the wide area network management task to the public network provider.</a:t>
            </a:r>
          </a:p>
          <a:p>
            <a:pPr eaLnBrk="1" hangingPunct="1"/>
            <a:r>
              <a:rPr lang="en-US" dirty="0">
                <a:ea typeface="ＭＳ Ｐゴシック" pitchFamily="-110" charset="-128"/>
                <a:cs typeface="ＭＳ Ｐゴシック" pitchFamily="-110" charset="-128"/>
              </a:rPr>
              <a:t>That same public network provides an access path for telecommuters and other</a:t>
            </a:r>
          </a:p>
          <a:p>
            <a:pPr eaLnBrk="1" hangingPunct="1"/>
            <a:r>
              <a:rPr lang="en-US" dirty="0">
                <a:ea typeface="ＭＳ Ｐゴシック" pitchFamily="-110" charset="-128"/>
                <a:cs typeface="ＭＳ Ｐゴシック" pitchFamily="-110" charset="-128"/>
              </a:rPr>
              <a:t>mobile employees to log on to corporate systems from remote sites.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But the manager faces a fundamental requirement: security. Use of a public</a:t>
            </a:r>
          </a:p>
          <a:p>
            <a:pPr eaLnBrk="1" hangingPunct="1"/>
            <a:r>
              <a:rPr lang="en-US" dirty="0">
                <a:ea typeface="ＭＳ Ｐゴシック" pitchFamily="-110" charset="-128"/>
                <a:cs typeface="ＭＳ Ｐゴシック" pitchFamily="-110" charset="-128"/>
              </a:rPr>
              <a:t>network exposes corporate traffic to eavesdropping and provides an entry point for</a:t>
            </a:r>
          </a:p>
          <a:p>
            <a:pPr eaLnBrk="1" hangingPunct="1"/>
            <a:r>
              <a:rPr lang="en-US" dirty="0">
                <a:ea typeface="ＭＳ Ｐゴシック" pitchFamily="-110" charset="-128"/>
                <a:cs typeface="ＭＳ Ｐゴシック" pitchFamily="-110" charset="-128"/>
              </a:rPr>
              <a:t>unauthorized users. To counter this problem, a VPN is needed. In essence, a VPN</a:t>
            </a:r>
          </a:p>
          <a:p>
            <a:pPr eaLnBrk="1" hangingPunct="1"/>
            <a:r>
              <a:rPr lang="en-US" dirty="0">
                <a:ea typeface="ＭＳ Ｐゴシック" pitchFamily="-110" charset="-128"/>
                <a:cs typeface="ＭＳ Ｐゴシック" pitchFamily="-110" charset="-128"/>
              </a:rPr>
              <a:t>uses encryption and authentication in the lower protocol layers to provide a secure</a:t>
            </a:r>
          </a:p>
          <a:p>
            <a:pPr eaLnBrk="1" hangingPunct="1"/>
            <a:r>
              <a:rPr lang="en-US" dirty="0">
                <a:ea typeface="ＭＳ Ｐゴシック" pitchFamily="-110" charset="-128"/>
                <a:cs typeface="ＭＳ Ｐゴシック" pitchFamily="-110" charset="-128"/>
              </a:rPr>
              <a:t>connection through an otherwise insecure network, typically the Internet. VPNs are</a:t>
            </a:r>
          </a:p>
          <a:p>
            <a:pPr eaLnBrk="1" hangingPunct="1"/>
            <a:r>
              <a:rPr lang="en-US" dirty="0">
                <a:ea typeface="ＭＳ Ｐゴシック" pitchFamily="-110" charset="-128"/>
                <a:cs typeface="ＭＳ Ｐゴシック" pitchFamily="-110" charset="-128"/>
              </a:rPr>
              <a:t>generally cheaper than real private networks using private lines but rely on having</a:t>
            </a:r>
          </a:p>
          <a:p>
            <a:pPr eaLnBrk="1" hangingPunct="1"/>
            <a:r>
              <a:rPr lang="en-US" dirty="0">
                <a:ea typeface="ＭＳ Ｐゴシック" pitchFamily="-110" charset="-128"/>
                <a:cs typeface="ＭＳ Ｐゴシック" pitchFamily="-110" charset="-128"/>
              </a:rPr>
              <a:t>the same encryption and authentication system at both ends. The encryption may</a:t>
            </a:r>
          </a:p>
          <a:p>
            <a:pPr eaLnBrk="1" hangingPunct="1"/>
            <a:r>
              <a:rPr lang="en-US" dirty="0">
                <a:ea typeface="ＭＳ Ｐゴシック" pitchFamily="-110" charset="-128"/>
                <a:cs typeface="ＭＳ Ｐゴシック" pitchFamily="-110" charset="-128"/>
              </a:rPr>
              <a:t>be performed by firewall software or possibly by routers. The most common protocol</a:t>
            </a:r>
          </a:p>
          <a:p>
            <a:pPr eaLnBrk="1" hangingPunct="1"/>
            <a:r>
              <a:rPr lang="en-US" dirty="0">
                <a:ea typeface="ＭＳ Ｐゴシック" pitchFamily="-110" charset="-128"/>
                <a:cs typeface="ＭＳ Ｐゴシック" pitchFamily="-110" charset="-128"/>
              </a:rPr>
              <a:t>mechanism used for this purpose is at the IP level and is known as IPSec.</a:t>
            </a:r>
          </a:p>
          <a:p>
            <a:pPr eaLnBrk="1" hangingPunct="1"/>
            <a:endParaRPr lang="en-US"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Figure 9.3 is a typical scenario of IPSec usage.  An organization maintains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LANs at dispersed locations.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Nonsecure</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traffic is used on each LAN. For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off site, through some sort of private or public WAN, IPSec protocols are used.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These protocols operate in networking devices, such as a router or firewall, that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 each LAN to the outside world. The IPSec networking device will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encrypt and compress all traffic going into the WAN and decrypt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uncompress</a:t>
            </a:r>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coming from the WAN; authentication may also be provided. These operations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are transparent to workstations and servers on the LAN. Secure transmission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is also possible with individual users who dial into the WAN. Such user workstations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must implement the IPSec protocols to provide security. They must also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 high levels of host security, as they are directly connected to the wider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Internet. This makes them an attractive target for attackers attempting to access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corporate network.</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 logical means of implementing an IPSec is in a firewall, as shown in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9.3. If IPSec is implemented in a separate box behind (internal to) the firewall,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then VPN traffic passing through the firewall in both directions is encrypted.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 this case, the firewall is unable to perform its filtering function or other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functions, such as access control, logging, or scanning for viruses. IPSec could be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implemented in the boundary router, outside the firewall. However, this device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likely to be less secure than the firewall and thus less desirable as an IPSec platform.</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15179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B9A57B6-678D-4943-9AEF-24E9B821E96F}" type="slidenum">
              <a:rPr lang="en-AU" smtClean="0"/>
              <a:pPr>
                <a:defRPr/>
              </a:pPr>
              <a:t>25</a:t>
            </a:fld>
            <a:endParaRPr lang="en-AU"/>
          </a:p>
        </p:txBody>
      </p:sp>
    </p:spTree>
    <p:extLst>
      <p:ext uri="{BB962C8B-B14F-4D97-AF65-F5344CB8AC3E}">
        <p14:creationId xmlns:p14="http://schemas.microsoft.com/office/powerpoint/2010/main" val="745228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a:ea typeface="+mn-ea"/>
                <a:cs typeface="+mn-cs"/>
              </a:rPr>
              <a:t>A distributed firewall configuration involves stand-alone firewall devices plus host-based</a:t>
            </a:r>
          </a:p>
          <a:p>
            <a:pPr eaLnBrk="1" hangingPunct="1">
              <a:defRPr/>
            </a:pPr>
            <a:r>
              <a:rPr lang="en-US" dirty="0">
                <a:ea typeface="+mn-ea"/>
                <a:cs typeface="+mn-cs"/>
              </a:rPr>
              <a:t>firewalls working together under a central administrative control. Figure 9.4</a:t>
            </a:r>
          </a:p>
          <a:p>
            <a:pPr eaLnBrk="1" hangingPunct="1">
              <a:defRPr/>
            </a:pPr>
            <a:r>
              <a:rPr lang="en-US" dirty="0">
                <a:ea typeface="+mn-ea"/>
                <a:cs typeface="+mn-cs"/>
              </a:rPr>
              <a:t>suggests a distributed firewall configuration. Administrators can configure host </a:t>
            </a:r>
          </a:p>
          <a:p>
            <a:pPr eaLnBrk="1" hangingPunct="1">
              <a:defRPr/>
            </a:pPr>
            <a:r>
              <a:rPr lang="en-US" dirty="0">
                <a:ea typeface="+mn-ea"/>
                <a:cs typeface="+mn-cs"/>
              </a:rPr>
              <a:t>resident firewalls on hundreds of servers and workstation as well as configure</a:t>
            </a:r>
          </a:p>
          <a:p>
            <a:pPr eaLnBrk="1" hangingPunct="1">
              <a:defRPr/>
            </a:pPr>
            <a:r>
              <a:rPr lang="en-US" dirty="0">
                <a:ea typeface="+mn-ea"/>
                <a:cs typeface="+mn-cs"/>
              </a:rPr>
              <a:t>personal firewalls on local and remote user systems. Tools let the network administrator</a:t>
            </a:r>
          </a:p>
          <a:p>
            <a:pPr eaLnBrk="1" hangingPunct="1">
              <a:defRPr/>
            </a:pPr>
            <a:r>
              <a:rPr lang="en-US" dirty="0">
                <a:ea typeface="+mn-ea"/>
                <a:cs typeface="+mn-cs"/>
              </a:rPr>
              <a:t>set policies and monitor security across the entire network. These firewalls</a:t>
            </a:r>
          </a:p>
          <a:p>
            <a:pPr eaLnBrk="1" hangingPunct="1">
              <a:defRPr/>
            </a:pPr>
            <a:r>
              <a:rPr lang="en-US" dirty="0">
                <a:ea typeface="+mn-ea"/>
                <a:cs typeface="+mn-cs"/>
              </a:rPr>
              <a:t>protect against internal attacks and provide protection tailored to specific machines</a:t>
            </a:r>
          </a:p>
          <a:p>
            <a:pPr eaLnBrk="1" hangingPunct="1">
              <a:defRPr/>
            </a:pPr>
            <a:r>
              <a:rPr lang="en-US" dirty="0">
                <a:ea typeface="+mn-ea"/>
                <a:cs typeface="+mn-cs"/>
              </a:rPr>
              <a:t>and applications. Stand-alone firewalls provide global protection, including internal</a:t>
            </a:r>
          </a:p>
          <a:p>
            <a:pPr eaLnBrk="1" hangingPunct="1">
              <a:defRPr/>
            </a:pPr>
            <a:r>
              <a:rPr lang="en-US" dirty="0">
                <a:ea typeface="+mn-ea"/>
                <a:cs typeface="+mn-cs"/>
              </a:rPr>
              <a:t>firewalls and an external firewall, as discussed previously.</a:t>
            </a:r>
          </a:p>
          <a:p>
            <a:pPr eaLnBrk="1" hangingPunct="1">
              <a:defRPr/>
            </a:pPr>
            <a:endParaRPr lang="en-US" dirty="0">
              <a:ea typeface="+mn-ea"/>
              <a:cs typeface="+mn-cs"/>
            </a:endParaRPr>
          </a:p>
          <a:p>
            <a:pPr eaLnBrk="1" hangingPunct="1">
              <a:defRPr/>
            </a:pPr>
            <a:r>
              <a:rPr lang="en-US" dirty="0">
                <a:ea typeface="+mn-ea"/>
                <a:cs typeface="+mn-cs"/>
              </a:rPr>
              <a:t>With distributed firewalls, it may make sense to establish both an internal</a:t>
            </a:r>
          </a:p>
          <a:p>
            <a:pPr eaLnBrk="1" hangingPunct="1">
              <a:defRPr/>
            </a:pPr>
            <a:r>
              <a:rPr lang="en-US" dirty="0">
                <a:ea typeface="+mn-ea"/>
                <a:cs typeface="+mn-cs"/>
              </a:rPr>
              <a:t>and an external DMZ. Web servers that need less protection because they have</a:t>
            </a:r>
          </a:p>
          <a:p>
            <a:pPr eaLnBrk="1" hangingPunct="1">
              <a:defRPr/>
            </a:pPr>
            <a:r>
              <a:rPr lang="en-US" dirty="0">
                <a:ea typeface="+mn-ea"/>
                <a:cs typeface="+mn-cs"/>
              </a:rPr>
              <a:t>less critical information on them could be placed in an external DMZ, outside the</a:t>
            </a:r>
          </a:p>
          <a:p>
            <a:pPr eaLnBrk="1" hangingPunct="1">
              <a:defRPr/>
            </a:pPr>
            <a:r>
              <a:rPr lang="en-US" dirty="0">
                <a:ea typeface="+mn-ea"/>
                <a:cs typeface="+mn-cs"/>
              </a:rPr>
              <a:t>external firewall. What protection is needed is provided by host-based firewalls on</a:t>
            </a:r>
          </a:p>
          <a:p>
            <a:pPr eaLnBrk="1" hangingPunct="1">
              <a:defRPr/>
            </a:pPr>
            <a:r>
              <a:rPr lang="en-US" dirty="0">
                <a:ea typeface="+mn-ea"/>
                <a:cs typeface="+mn-cs"/>
              </a:rPr>
              <a:t>these servers.</a:t>
            </a:r>
          </a:p>
          <a:p>
            <a:pPr eaLnBrk="1" hangingPunct="1">
              <a:defRPr/>
            </a:pPr>
            <a:endParaRPr lang="en-US" dirty="0">
              <a:ea typeface="+mn-ea"/>
              <a:cs typeface="+mn-cs"/>
            </a:endParaRPr>
          </a:p>
          <a:p>
            <a:pPr eaLnBrk="1" hangingPunct="1">
              <a:defRPr/>
            </a:pPr>
            <a:r>
              <a:rPr lang="en-US" dirty="0">
                <a:ea typeface="+mn-ea"/>
                <a:cs typeface="+mn-cs"/>
              </a:rPr>
              <a:t>An important aspect of a distributed firewall configuration is security</a:t>
            </a:r>
          </a:p>
          <a:p>
            <a:pPr eaLnBrk="1" hangingPunct="1">
              <a:defRPr/>
            </a:pPr>
            <a:r>
              <a:rPr lang="en-US" dirty="0">
                <a:ea typeface="+mn-ea"/>
                <a:cs typeface="+mn-cs"/>
              </a:rPr>
              <a:t>monitoring. Such monitoring typically includes log aggregation and analysis, firewall</a:t>
            </a:r>
          </a:p>
          <a:p>
            <a:pPr eaLnBrk="1" hangingPunct="1">
              <a:defRPr/>
            </a:pPr>
            <a:r>
              <a:rPr lang="en-US" dirty="0">
                <a:ea typeface="+mn-ea"/>
                <a:cs typeface="+mn-cs"/>
              </a:rPr>
              <a:t>statistics, and fine-grained remote monitoring of individual hosts if needed.</a:t>
            </a:r>
          </a:p>
        </p:txBody>
      </p:sp>
      <p:sp>
        <p:nvSpPr>
          <p:cNvPr id="57348" name="Slide Number Placeholder 3"/>
          <p:cNvSpPr>
            <a:spLocks noGrp="1"/>
          </p:cNvSpPr>
          <p:nvPr>
            <p:ph type="sldNum" sz="quarter" idx="5"/>
          </p:nvPr>
        </p:nvSpPr>
        <p:spPr>
          <a:noFill/>
        </p:spPr>
        <p:txBody>
          <a:bodyPr/>
          <a:lstStyle/>
          <a:p>
            <a:fld id="{02D7AC45-69A4-4942-A66E-EEC62A18A240}" type="slidenum">
              <a:rPr lang="en-AU" smtClean="0"/>
              <a:pPr/>
              <a:t>26</a:t>
            </a:fld>
            <a:endParaRPr lang="en-AU"/>
          </a:p>
        </p:txBody>
      </p:sp>
    </p:spTree>
    <p:extLst>
      <p:ext uri="{BB962C8B-B14F-4D97-AF65-F5344CB8AC3E}">
        <p14:creationId xmlns:p14="http://schemas.microsoft.com/office/powerpoint/2010/main" val="396771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62B6C8F-2B07-7F47-B356-D225AFD43E73}" type="slidenum">
              <a:rPr lang="en-AU"/>
              <a:pPr/>
              <a:t>27</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further addition to the range of security products is the intrusion prevention system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also known as intrusion detection and prevention system (IDPS). It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an extension of an IDS that includes the capability to attempt to block or prevent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detected malicious activity. Like an IDS, an IPS can be host-based, network-based,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distributed/hybrid, as we discuss in Chapter 8. Similarly, it can use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behavior that is not that of legitimate users, or signature/heuristic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to identify known malicious behavior.</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Once an IDS has detected malicious activity, it can respond by modifying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or blocking network packets across a perimeter or into a host, or by modifying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blocking system calls by programs running on a host. Thus, a network IPS can block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traffic, as a firewall does, but makes use of the types of algorithms developed for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IDSs to determine when to do so. It is a matter of terminology whether a network</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IPS is considered a separate, new type of product or simply another form of firewall.</a:t>
            </a:r>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34303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28</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host-based IPS (HIPS) can make use of either signature/heuristic or anomaly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detection techniques to identify attacks. In the former case, the focus is on the specific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content of application network traffic, or of sequences of system calls, looking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patterns that have been identified as malicious. In the case of anomaly detection,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IPS is looking for behavior patterns that indicate malware. Examples of the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of malicious behavior addressed by a HIPS include the following:</a:t>
            </a:r>
          </a:p>
          <a:p>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Modification of system resources: Rootkits, Trojan horses, and backdoors</a:t>
            </a:r>
          </a:p>
          <a:p>
            <a:pPr eaLnBrk="1" hangingPunct="1"/>
            <a:r>
              <a:rPr lang="en-US" b="0" dirty="0">
                <a:ea typeface="ＭＳ Ｐゴシック" pitchFamily="-110" charset="-128"/>
                <a:cs typeface="ＭＳ Ｐゴシック" pitchFamily="-110" charset="-128"/>
              </a:rPr>
              <a:t>operate by changing system resources, such as libraries, directories, registry</a:t>
            </a:r>
          </a:p>
          <a:p>
            <a:pPr eaLnBrk="1" hangingPunct="1"/>
            <a:r>
              <a:rPr lang="en-US" b="0" dirty="0">
                <a:ea typeface="ＭＳ Ｐゴシック" pitchFamily="-110" charset="-128"/>
                <a:cs typeface="ＭＳ Ｐゴシック" pitchFamily="-110" charset="-128"/>
              </a:rPr>
              <a:t>settings, and user accounts.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Privilege-escalation exploits: These attacks attempt to give ordinary users</a:t>
            </a:r>
          </a:p>
          <a:p>
            <a:pPr eaLnBrk="1" hangingPunct="1"/>
            <a:r>
              <a:rPr lang="en-US" b="0" dirty="0">
                <a:ea typeface="ＭＳ Ｐゴシック" pitchFamily="-110" charset="-128"/>
                <a:cs typeface="ＭＳ Ｐゴシック" pitchFamily="-110" charset="-128"/>
              </a:rPr>
              <a:t>root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Buffer-overflow exploits: These attacks are described in Chapter 10 .</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Access to e-mail contact list: Many worms spread by mailing a copy of themselves</a:t>
            </a:r>
          </a:p>
          <a:p>
            <a:pPr eaLnBrk="1" hangingPunct="1"/>
            <a:r>
              <a:rPr lang="en-US" b="0" dirty="0">
                <a:ea typeface="ＭＳ Ｐゴシック" pitchFamily="-110" charset="-128"/>
                <a:cs typeface="ＭＳ Ｐゴシック" pitchFamily="-110" charset="-128"/>
              </a:rPr>
              <a:t>to addresses in the local system’s e-mail address book.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Directory traversal: A directory traversal vulnerability in a Web server allows</a:t>
            </a:r>
          </a:p>
          <a:p>
            <a:pPr eaLnBrk="1" hangingPunct="1"/>
            <a:r>
              <a:rPr lang="en-US" b="0" dirty="0">
                <a:ea typeface="ＭＳ Ｐゴシック" pitchFamily="-110" charset="-128"/>
                <a:cs typeface="ＭＳ Ｐゴシック" pitchFamily="-110" charset="-128"/>
              </a:rPr>
              <a:t>the hacker to access files outside the range of what a server application user</a:t>
            </a:r>
          </a:p>
          <a:p>
            <a:pPr eaLnBrk="1" hangingPunct="1"/>
            <a:r>
              <a:rPr lang="en-US" b="0" dirty="0">
                <a:ea typeface="ＭＳ Ｐゴシック" pitchFamily="-110" charset="-128"/>
                <a:cs typeface="ＭＳ Ｐゴシック" pitchFamily="-110" charset="-128"/>
              </a:rPr>
              <a:t>would normally need to access.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Attacks such as these result in behaviors that can be analyzed by a HIPS. The</a:t>
            </a:r>
          </a:p>
          <a:p>
            <a:pPr eaLnBrk="1" hangingPunct="1"/>
            <a:r>
              <a:rPr lang="en-US" b="0" dirty="0">
                <a:ea typeface="ＭＳ Ｐゴシック" pitchFamily="-110" charset="-128"/>
                <a:cs typeface="ＭＳ Ｐゴシック" pitchFamily="-110" charset="-128"/>
              </a:rPr>
              <a:t>HIPS capability can be tailored to the specific platform. A set of general-purpose</a:t>
            </a:r>
          </a:p>
          <a:p>
            <a:pPr eaLnBrk="1" hangingPunct="1"/>
            <a:r>
              <a:rPr lang="en-US" b="0" dirty="0">
                <a:ea typeface="ＭＳ Ｐゴシック" pitchFamily="-110" charset="-128"/>
                <a:cs typeface="ＭＳ Ｐゴシック" pitchFamily="-110" charset="-128"/>
              </a:rPr>
              <a:t>tools may be used for a desktop or server system. Some HIPS packages are designed</a:t>
            </a:r>
          </a:p>
          <a:p>
            <a:pPr eaLnBrk="1" hangingPunct="1"/>
            <a:r>
              <a:rPr lang="en-US" b="0" dirty="0">
                <a:ea typeface="ＭＳ Ｐゴシック" pitchFamily="-110" charset="-128"/>
                <a:cs typeface="ＭＳ Ｐゴシック" pitchFamily="-110" charset="-128"/>
              </a:rPr>
              <a:t>to protect specific types of servers, such as Web servers and database servers. In this</a:t>
            </a:r>
          </a:p>
          <a:p>
            <a:pPr eaLnBrk="1" hangingPunct="1"/>
            <a:r>
              <a:rPr lang="en-US" b="0" dirty="0">
                <a:ea typeface="ＭＳ Ｐゴシック" pitchFamily="-110" charset="-128"/>
                <a:cs typeface="ＭＳ Ｐゴシック" pitchFamily="-110" charset="-128"/>
              </a:rPr>
              <a:t>case, the HIPS looks for particular application attacks.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In addition to signature and anomaly-detection techniques, a HIPS can use</a:t>
            </a:r>
          </a:p>
          <a:p>
            <a:pPr eaLnBrk="1" hangingPunct="1"/>
            <a:r>
              <a:rPr lang="en-US" b="0" dirty="0">
                <a:ea typeface="ＭＳ Ｐゴシック" pitchFamily="-110" charset="-128"/>
                <a:cs typeface="ＭＳ Ｐゴシック" pitchFamily="-110" charset="-128"/>
              </a:rPr>
              <a:t>a sandbox approach. Sandboxes are especially suited to mobile code, such as Java</a:t>
            </a:r>
          </a:p>
          <a:p>
            <a:pPr eaLnBrk="1" hangingPunct="1"/>
            <a:r>
              <a:rPr lang="en-US" b="0" dirty="0">
                <a:ea typeface="ＭＳ Ｐゴシック" pitchFamily="-110" charset="-128"/>
                <a:cs typeface="ＭＳ Ｐゴシック" pitchFamily="-110" charset="-128"/>
              </a:rPr>
              <a:t>applets and scripting languages. The HIPS quarantines such code in an isolated</a:t>
            </a:r>
          </a:p>
          <a:p>
            <a:pPr eaLnBrk="1" hangingPunct="1"/>
            <a:r>
              <a:rPr lang="en-US" b="0" dirty="0">
                <a:ea typeface="ＭＳ Ｐゴシック" pitchFamily="-110" charset="-128"/>
                <a:cs typeface="ＭＳ Ｐゴシック" pitchFamily="-110" charset="-128"/>
              </a:rPr>
              <a:t>system area, then runs the code and monitors its behavior. If the code violates</a:t>
            </a:r>
          </a:p>
          <a:p>
            <a:pPr eaLnBrk="1" hangingPunct="1"/>
            <a:r>
              <a:rPr lang="en-US" b="0" dirty="0">
                <a:ea typeface="ＭＳ Ｐゴシック" pitchFamily="-110" charset="-128"/>
                <a:cs typeface="ＭＳ Ｐゴシック" pitchFamily="-110" charset="-128"/>
              </a:rPr>
              <a:t>predefined policies or matches predefined behavior signatures, it is halted and</a:t>
            </a:r>
          </a:p>
          <a:p>
            <a:pPr eaLnBrk="1" hangingPunct="1"/>
            <a:r>
              <a:rPr lang="en-US" b="0" dirty="0">
                <a:ea typeface="ＭＳ Ｐゴシック" pitchFamily="-110" charset="-128"/>
                <a:cs typeface="ＭＳ Ｐゴシック" pitchFamily="-110" charset="-128"/>
              </a:rPr>
              <a:t>prevented from executing in the normal system environment.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[ROBB06a] lists the following as areas for which a HIPS typically offers desktop</a:t>
            </a:r>
          </a:p>
          <a:p>
            <a:pPr eaLnBrk="1" hangingPunct="1"/>
            <a:r>
              <a:rPr lang="en-US" b="0" dirty="0">
                <a:ea typeface="ＭＳ Ｐゴシック" pitchFamily="-110" charset="-128"/>
                <a:cs typeface="ＭＳ Ｐゴシック" pitchFamily="-110" charset="-128"/>
              </a:rPr>
              <a:t>protection: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System calls: The kernel controls access to system resources such as memory,</a:t>
            </a:r>
          </a:p>
          <a:p>
            <a:pPr eaLnBrk="1" hangingPunct="1"/>
            <a:r>
              <a:rPr lang="en-US" b="0" dirty="0">
                <a:ea typeface="ＭＳ Ｐゴシック" pitchFamily="-110" charset="-128"/>
                <a:cs typeface="ＭＳ Ｐゴシック" pitchFamily="-110" charset="-128"/>
              </a:rPr>
              <a:t>I/O devices, and processor. To use these resources, user applications invoke</a:t>
            </a:r>
          </a:p>
          <a:p>
            <a:pPr eaLnBrk="1" hangingPunct="1"/>
            <a:r>
              <a:rPr lang="en-US" b="0" dirty="0">
                <a:ea typeface="ＭＳ Ｐゴシック" pitchFamily="-110" charset="-128"/>
                <a:cs typeface="ＭＳ Ｐゴシック" pitchFamily="-110" charset="-128"/>
              </a:rPr>
              <a:t>system calls to the kernel. Any exploit code will execute at least one system</a:t>
            </a:r>
          </a:p>
          <a:p>
            <a:pPr eaLnBrk="1" hangingPunct="1"/>
            <a:r>
              <a:rPr lang="en-US" b="0" dirty="0">
                <a:ea typeface="ＭＳ Ｐゴシック" pitchFamily="-110" charset="-128"/>
                <a:cs typeface="ＭＳ Ｐゴシック" pitchFamily="-110" charset="-128"/>
              </a:rPr>
              <a:t>call. The HIPS can be configured to examine each system call for malicious</a:t>
            </a:r>
          </a:p>
          <a:p>
            <a:pPr eaLnBrk="1" hangingPunct="1"/>
            <a:r>
              <a:rPr lang="en-US" b="0" dirty="0">
                <a:ea typeface="ＭＳ Ｐゴシック" pitchFamily="-110" charset="-128"/>
                <a:cs typeface="ＭＳ Ｐゴシック" pitchFamily="-110" charset="-128"/>
              </a:rPr>
              <a:t>characteristics.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File system access: The HIPS can ensure that file access system calls are not</a:t>
            </a:r>
          </a:p>
          <a:p>
            <a:pPr eaLnBrk="1" hangingPunct="1"/>
            <a:r>
              <a:rPr lang="en-US" b="0" dirty="0">
                <a:ea typeface="ＭＳ Ｐゴシック" pitchFamily="-110" charset="-128"/>
                <a:cs typeface="ＭＳ Ｐゴシック" pitchFamily="-110" charset="-128"/>
              </a:rPr>
              <a:t>malicious and meet established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System registry settings: The registry maintains persistent configuration</a:t>
            </a:r>
          </a:p>
          <a:p>
            <a:pPr eaLnBrk="1" hangingPunct="1"/>
            <a:r>
              <a:rPr lang="en-US" b="0" dirty="0">
                <a:ea typeface="ＭＳ Ｐゴシック" pitchFamily="-110" charset="-128"/>
                <a:cs typeface="ＭＳ Ｐゴシック" pitchFamily="-110" charset="-128"/>
              </a:rPr>
              <a:t>information about programs and is often maliciously modified to extend the</a:t>
            </a:r>
          </a:p>
          <a:p>
            <a:pPr eaLnBrk="1" hangingPunct="1"/>
            <a:r>
              <a:rPr lang="en-US" b="0" dirty="0">
                <a:ea typeface="ＭＳ Ｐゴシック" pitchFamily="-110" charset="-128"/>
                <a:cs typeface="ＭＳ Ｐゴシック" pitchFamily="-110" charset="-128"/>
              </a:rPr>
              <a:t>life of an exploit. The HIPS can ensure that the system registry maintains its</a:t>
            </a:r>
          </a:p>
          <a:p>
            <a:pPr eaLnBrk="1" hangingPunct="1"/>
            <a:r>
              <a:rPr lang="en-US" b="0" dirty="0">
                <a:ea typeface="ＭＳ Ｐゴシック" pitchFamily="-110" charset="-128"/>
                <a:cs typeface="ＭＳ Ｐゴシック" pitchFamily="-110" charset="-128"/>
              </a:rPr>
              <a:t>integrity.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Host input/output: I/O communications, whether local or network based, can</a:t>
            </a:r>
          </a:p>
          <a:p>
            <a:pPr eaLnBrk="1" hangingPunct="1"/>
            <a:r>
              <a:rPr lang="en-US" b="0" dirty="0">
                <a:ea typeface="ＭＳ Ｐゴシック" pitchFamily="-110" charset="-128"/>
                <a:cs typeface="ＭＳ Ｐゴシック" pitchFamily="-110" charset="-128"/>
              </a:rPr>
              <a:t>propagate exploit code and malware. The HIPS can examine and enforce</a:t>
            </a:r>
          </a:p>
          <a:p>
            <a:pPr eaLnBrk="1" hangingPunct="1"/>
            <a:r>
              <a:rPr lang="en-US" b="0" dirty="0">
                <a:ea typeface="ＭＳ Ｐゴシック" pitchFamily="-110" charset="-128"/>
                <a:cs typeface="ＭＳ Ｐゴシック" pitchFamily="-110" charset="-128"/>
              </a:rPr>
              <a:t>proper client interaction with the network and its interaction with other</a:t>
            </a:r>
          </a:p>
          <a:p>
            <a:pPr eaLnBrk="1" hangingPunct="1"/>
            <a:r>
              <a:rPr lang="en-US" b="0" dirty="0">
                <a:ea typeface="ＭＳ Ｐゴシック" pitchFamily="-110" charset="-128"/>
                <a:cs typeface="ＭＳ Ｐゴシック" pitchFamily="-110" charset="-128"/>
              </a:rPr>
              <a:t>devices.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10110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29</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[ROBB06a] lists the following as areas for which a HIPS typically offers desktop</a:t>
            </a:r>
          </a:p>
          <a:p>
            <a:pPr eaLnBrk="1" hangingPunct="1"/>
            <a:r>
              <a:rPr lang="en-US" altLang="zh-CN" b="0" dirty="0">
                <a:ea typeface="ＭＳ Ｐゴシック" pitchFamily="-110" charset="-128"/>
                <a:cs typeface="ＭＳ Ｐゴシック" pitchFamily="-110" charset="-128"/>
              </a:rPr>
              <a:t>protection:</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System calls: The kernel controls access to system resources such as memory,</a:t>
            </a:r>
          </a:p>
          <a:p>
            <a:pPr eaLnBrk="1" hangingPunct="1"/>
            <a:r>
              <a:rPr lang="en-US" altLang="zh-CN" b="0" dirty="0">
                <a:ea typeface="ＭＳ Ｐゴシック" pitchFamily="-110" charset="-128"/>
                <a:cs typeface="ＭＳ Ｐゴシック" pitchFamily="-110" charset="-128"/>
              </a:rPr>
              <a:t>I/O devices, and processor. To use these resources, user applications invoke</a:t>
            </a:r>
          </a:p>
          <a:p>
            <a:pPr eaLnBrk="1" hangingPunct="1"/>
            <a:r>
              <a:rPr lang="en-US" altLang="zh-CN" b="0" dirty="0">
                <a:ea typeface="ＭＳ Ｐゴシック" pitchFamily="-110" charset="-128"/>
                <a:cs typeface="ＭＳ Ｐゴシック" pitchFamily="-110" charset="-128"/>
              </a:rPr>
              <a:t>system calls to the kernel. Any exploit code will execute at least one system</a:t>
            </a:r>
          </a:p>
          <a:p>
            <a:pPr eaLnBrk="1" hangingPunct="1"/>
            <a:r>
              <a:rPr lang="en-US" altLang="zh-CN" b="0" dirty="0">
                <a:ea typeface="ＭＳ Ｐゴシック" pitchFamily="-110" charset="-128"/>
                <a:cs typeface="ＭＳ Ｐゴシック" pitchFamily="-110" charset="-128"/>
              </a:rPr>
              <a:t>call. The HIPS can be configured to examine each system call for malicious</a:t>
            </a:r>
          </a:p>
          <a:p>
            <a:pPr eaLnBrk="1" hangingPunct="1"/>
            <a:r>
              <a:rPr lang="en-US" altLang="zh-CN" b="0" dirty="0">
                <a:ea typeface="ＭＳ Ｐゴシック" pitchFamily="-110" charset="-128"/>
                <a:cs typeface="ＭＳ Ｐゴシック" pitchFamily="-110" charset="-128"/>
              </a:rPr>
              <a:t>characteristics.</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File system access: The HIPS can ensure that file access system calls are not</a:t>
            </a:r>
          </a:p>
          <a:p>
            <a:pPr eaLnBrk="1" hangingPunct="1"/>
            <a:r>
              <a:rPr lang="en-US" altLang="zh-CN" b="0" dirty="0">
                <a:ea typeface="ＭＳ Ｐゴシック" pitchFamily="-110" charset="-128"/>
                <a:cs typeface="ＭＳ Ｐゴシック" pitchFamily="-110" charset="-128"/>
              </a:rPr>
              <a:t>malicious and meet established policy.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System registry settings: The registry maintains persistent configuration</a:t>
            </a:r>
          </a:p>
          <a:p>
            <a:pPr eaLnBrk="1" hangingPunct="1"/>
            <a:r>
              <a:rPr lang="en-US" altLang="zh-CN" b="0" dirty="0">
                <a:ea typeface="ＭＳ Ｐゴシック" pitchFamily="-110" charset="-128"/>
                <a:cs typeface="ＭＳ Ｐゴシック" pitchFamily="-110" charset="-128"/>
              </a:rPr>
              <a:t>information about programs and is often maliciously modified to extend the</a:t>
            </a:r>
          </a:p>
          <a:p>
            <a:pPr eaLnBrk="1" hangingPunct="1"/>
            <a:r>
              <a:rPr lang="en-US" altLang="zh-CN" b="0" dirty="0">
                <a:ea typeface="ＭＳ Ｐゴシック" pitchFamily="-110" charset="-128"/>
                <a:cs typeface="ＭＳ Ｐゴシック" pitchFamily="-110" charset="-128"/>
              </a:rPr>
              <a:t>life of an exploit. The HIPS can ensure that the system registry maintains its</a:t>
            </a:r>
          </a:p>
          <a:p>
            <a:pPr eaLnBrk="1" hangingPunct="1"/>
            <a:r>
              <a:rPr lang="en-US" altLang="zh-CN" b="0" dirty="0">
                <a:ea typeface="ＭＳ Ｐゴシック" pitchFamily="-110" charset="-128"/>
                <a:cs typeface="ＭＳ Ｐゴシック" pitchFamily="-110" charset="-128"/>
              </a:rPr>
              <a:t>integrity.</a:t>
            </a:r>
          </a:p>
          <a:p>
            <a:pPr eaLnBrk="1" hangingPunct="1"/>
            <a:endParaRPr lang="en-US" altLang="zh-CN" b="0" dirty="0">
              <a:ea typeface="ＭＳ Ｐゴシック" pitchFamily="-110" charset="-128"/>
              <a:cs typeface="ＭＳ Ｐゴシック" pitchFamily="-110" charset="-128"/>
            </a:endParaRPr>
          </a:p>
          <a:p>
            <a:pPr eaLnBrk="1" hangingPunct="1"/>
            <a:r>
              <a:rPr lang="en-US" altLang="zh-CN" b="0" dirty="0">
                <a:ea typeface="ＭＳ Ｐゴシック" pitchFamily="-110" charset="-128"/>
                <a:cs typeface="ＭＳ Ｐゴシック" pitchFamily="-110" charset="-128"/>
              </a:rPr>
              <a:t>• Host input/output: I/O communications, whether local or network based, can</a:t>
            </a:r>
          </a:p>
          <a:p>
            <a:pPr eaLnBrk="1" hangingPunct="1"/>
            <a:r>
              <a:rPr lang="en-US" altLang="zh-CN" b="0" dirty="0">
                <a:ea typeface="ＭＳ Ｐゴシック" pitchFamily="-110" charset="-128"/>
                <a:cs typeface="ＭＳ Ｐゴシック" pitchFamily="-110" charset="-128"/>
              </a:rPr>
              <a:t>propagate exploit code and malware. The HIPS can examine and enforce</a:t>
            </a:r>
          </a:p>
          <a:p>
            <a:pPr eaLnBrk="1" hangingPunct="1"/>
            <a:r>
              <a:rPr lang="en-US" altLang="zh-CN" b="0" dirty="0">
                <a:ea typeface="ＭＳ Ｐゴシック" pitchFamily="-110" charset="-128"/>
                <a:cs typeface="ＭＳ Ｐゴシック" pitchFamily="-110" charset="-128"/>
              </a:rPr>
              <a:t>proper client interaction with the network and its interaction with other</a:t>
            </a:r>
          </a:p>
          <a:p>
            <a:pPr eaLnBrk="1" hangingPunct="1"/>
            <a:r>
              <a:rPr lang="en-US" altLang="zh-CN" b="0" dirty="0">
                <a:ea typeface="ＭＳ Ｐゴシック" pitchFamily="-110" charset="-128"/>
                <a:cs typeface="ＭＳ Ｐゴシック" pitchFamily="-110" charset="-128"/>
              </a:rPr>
              <a:t>devices.</a:t>
            </a:r>
          </a:p>
        </p:txBody>
      </p:sp>
    </p:spTree>
    <p:extLst>
      <p:ext uri="{BB962C8B-B14F-4D97-AF65-F5344CB8AC3E}">
        <p14:creationId xmlns:p14="http://schemas.microsoft.com/office/powerpoint/2010/main" val="2937093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2A07C0E-5480-5946-B87C-C4BCD36F6A0A}" type="slidenum">
              <a:rPr lang="en-AU"/>
              <a:pPr/>
              <a:t>30</a:t>
            </a:fld>
            <a:endParaRPr lang="en-AU"/>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Many industry observers see the enterprise endpoint,</a:t>
            </a:r>
          </a:p>
          <a:p>
            <a:pPr eaLnBrk="1" hangingPunct="1"/>
            <a:r>
              <a:rPr lang="en-US" b="0" dirty="0">
                <a:ea typeface="ＭＳ Ｐゴシック" pitchFamily="-110" charset="-128"/>
                <a:cs typeface="ＭＳ Ｐゴシック" pitchFamily="-110" charset="-128"/>
              </a:rPr>
              <a:t>including desktop and laptop systems, as now the main target for hackers and</a:t>
            </a:r>
          </a:p>
          <a:p>
            <a:pPr eaLnBrk="1" hangingPunct="1"/>
            <a:r>
              <a:rPr lang="en-US" b="0" dirty="0">
                <a:ea typeface="ＭＳ Ｐゴシック" pitchFamily="-110" charset="-128"/>
                <a:cs typeface="ＭＳ Ｐゴシック" pitchFamily="-110" charset="-128"/>
              </a:rPr>
              <a:t>criminals, more so than network devices [ROBB06b]. Thus, security vendors are</a:t>
            </a:r>
          </a:p>
          <a:p>
            <a:pPr eaLnBrk="1" hangingPunct="1"/>
            <a:r>
              <a:rPr lang="en-US" b="0" dirty="0">
                <a:ea typeface="ＭＳ Ｐゴシック" pitchFamily="-110" charset="-128"/>
                <a:cs typeface="ＭＳ Ｐゴシック" pitchFamily="-110" charset="-128"/>
              </a:rPr>
              <a:t>focusing more on developing endpoint security products. Traditionally, endpoint</a:t>
            </a:r>
          </a:p>
          <a:p>
            <a:pPr eaLnBrk="1" hangingPunct="1"/>
            <a:r>
              <a:rPr lang="en-US" b="0" dirty="0">
                <a:ea typeface="ＭＳ Ｐゴシック" pitchFamily="-110" charset="-128"/>
                <a:cs typeface="ＭＳ Ｐゴシック" pitchFamily="-110" charset="-128"/>
              </a:rPr>
              <a:t>security has been provided by a collection of distinct products, such as antivirus,</a:t>
            </a:r>
          </a:p>
          <a:p>
            <a:pPr eaLnBrk="1" hangingPunct="1"/>
            <a:r>
              <a:rPr lang="en-US" b="0" dirty="0">
                <a:ea typeface="ＭＳ Ｐゴシック" pitchFamily="-110" charset="-128"/>
                <a:cs typeface="ＭＳ Ｐゴシック" pitchFamily="-110" charset="-128"/>
              </a:rPr>
              <a:t>antispyware,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and personal firewalls. The HIPS approach is an effort to</a:t>
            </a:r>
          </a:p>
          <a:p>
            <a:pPr eaLnBrk="1" hangingPunct="1"/>
            <a:r>
              <a:rPr lang="en-US" b="0" dirty="0">
                <a:ea typeface="ＭＳ Ｐゴシック" pitchFamily="-110" charset="-128"/>
                <a:cs typeface="ＭＳ Ｐゴシック" pitchFamily="-110" charset="-128"/>
              </a:rPr>
              <a:t>provide an integrated, single-product suite of functions. The advantages of the</a:t>
            </a:r>
          </a:p>
          <a:p>
            <a:pPr eaLnBrk="1" hangingPunct="1"/>
            <a:r>
              <a:rPr lang="en-US" b="0" dirty="0">
                <a:ea typeface="ＭＳ Ｐゴシック" pitchFamily="-110" charset="-128"/>
                <a:cs typeface="ＭＳ Ｐゴシック" pitchFamily="-110" charset="-128"/>
              </a:rPr>
              <a:t>integrated HIPS approach are that the various tools work closely together, threat</a:t>
            </a:r>
          </a:p>
          <a:p>
            <a:pPr eaLnBrk="1" hangingPunct="1"/>
            <a:r>
              <a:rPr lang="en-US" b="0" dirty="0">
                <a:ea typeface="ＭＳ Ｐゴシック" pitchFamily="-110" charset="-128"/>
                <a:cs typeface="ＭＳ Ｐゴシック" pitchFamily="-110" charset="-128"/>
              </a:rPr>
              <a:t>prevention is more comprehensive, and management is easier.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It may be tempting to think that endpoint security products such as HIPS,</a:t>
            </a:r>
          </a:p>
          <a:p>
            <a:pPr eaLnBrk="1" hangingPunct="1"/>
            <a:r>
              <a:rPr lang="en-US" b="0" dirty="0">
                <a:ea typeface="ＭＳ Ｐゴシック" pitchFamily="-110" charset="-128"/>
                <a:cs typeface="ＭＳ Ｐゴシック" pitchFamily="-110" charset="-128"/>
              </a:rPr>
              <a:t>if sophisticated enough, eliminate or at least reduce the need for network-level</a:t>
            </a:r>
          </a:p>
          <a:p>
            <a:pPr eaLnBrk="1" hangingPunct="1"/>
            <a:r>
              <a:rPr lang="en-US" b="0" dirty="0">
                <a:ea typeface="ＭＳ Ｐゴシック" pitchFamily="-110" charset="-128"/>
                <a:cs typeface="ＭＳ Ｐゴシック" pitchFamily="-110" charset="-128"/>
              </a:rPr>
              <a:t>devices. For example, the San Diego Supercomputer Center reports that over a</a:t>
            </a:r>
          </a:p>
          <a:p>
            <a:pPr eaLnBrk="1" hangingPunct="1"/>
            <a:r>
              <a:rPr lang="en-US" b="0" dirty="0">
                <a:ea typeface="ＭＳ Ｐゴシック" pitchFamily="-110" charset="-128"/>
                <a:cs typeface="ＭＳ Ｐゴシック" pitchFamily="-110" charset="-128"/>
              </a:rPr>
              <a:t>four-year period, there were no intrusions on any of its managed machines, in a</a:t>
            </a:r>
          </a:p>
          <a:p>
            <a:pPr eaLnBrk="1" hangingPunct="1"/>
            <a:r>
              <a:rPr lang="en-US" b="0" dirty="0">
                <a:ea typeface="ＭＳ Ｐゴシック" pitchFamily="-110" charset="-128"/>
                <a:cs typeface="ＭＳ Ｐゴシック" pitchFamily="-110" charset="-128"/>
              </a:rPr>
              <a:t>configuration with no firewalls and just endpoint security protection [SING03].</a:t>
            </a:r>
          </a:p>
          <a:p>
            <a:pPr eaLnBrk="1" hangingPunct="1"/>
            <a:r>
              <a:rPr lang="en-US" b="0" dirty="0">
                <a:ea typeface="ＭＳ Ｐゴシック" pitchFamily="-110" charset="-128"/>
                <a:cs typeface="ＭＳ Ｐゴシック" pitchFamily="-110" charset="-128"/>
              </a:rPr>
              <a:t>Nevertheless, a more prudent approach is to use HIPS as one element in a strategy</a:t>
            </a:r>
          </a:p>
          <a:p>
            <a:pPr eaLnBrk="1" hangingPunct="1"/>
            <a:r>
              <a:rPr lang="en-US" b="0" dirty="0">
                <a:ea typeface="ＭＳ Ｐゴシック" pitchFamily="-110" charset="-128"/>
                <a:cs typeface="ＭＳ Ｐゴシック" pitchFamily="-110" charset="-128"/>
              </a:rPr>
              <a:t>that involves network-level devices, such as either firewalls or network-based</a:t>
            </a:r>
          </a:p>
          <a:p>
            <a:pPr eaLnBrk="1" hangingPunct="1"/>
            <a:r>
              <a:rPr lang="en-US" b="0" dirty="0">
                <a:ea typeface="ＭＳ Ｐゴシック" pitchFamily="-110" charset="-128"/>
                <a:cs typeface="ＭＳ Ｐゴシック" pitchFamily="-110" charset="-128"/>
              </a:rPr>
              <a:t>IPSs.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69631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E085251-2E80-1B40-A15D-FC2AB4AE5F49}" type="slidenum">
              <a:rPr lang="en-AU"/>
              <a:pPr/>
              <a:t>31</a:t>
            </a:fld>
            <a:endParaRPr lang="en-AU"/>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network-based IPS (NIPS) is in essence an inline NIDS with the authority to</a:t>
            </a:r>
          </a:p>
          <a:p>
            <a:pPr eaLnBrk="1" hangingPunct="1"/>
            <a:r>
              <a:rPr lang="en-US" dirty="0">
                <a:ea typeface="ＭＳ Ｐゴシック" pitchFamily="-110" charset="-128"/>
                <a:cs typeface="ＭＳ Ｐゴシック" pitchFamily="-110" charset="-128"/>
              </a:rPr>
              <a:t>discard packets and tear down TCP connections. As with a NIDS, a NIPS makes use</a:t>
            </a:r>
          </a:p>
          <a:p>
            <a:pPr eaLnBrk="1" hangingPunct="1"/>
            <a:r>
              <a:rPr lang="en-US" dirty="0">
                <a:ea typeface="ＭＳ Ｐゴシック" pitchFamily="-110" charset="-128"/>
                <a:cs typeface="ＭＳ Ｐゴシック" pitchFamily="-110" charset="-128"/>
              </a:rPr>
              <a:t>of techniques such as signature detection and anomaly detection.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Among the techniques used in a NIPS but not commonly found in a firewall</a:t>
            </a:r>
          </a:p>
          <a:p>
            <a:pPr eaLnBrk="1" hangingPunct="1"/>
            <a:r>
              <a:rPr lang="en-US" dirty="0">
                <a:ea typeface="ＭＳ Ｐゴシック" pitchFamily="-110" charset="-128"/>
                <a:cs typeface="ＭＳ Ｐゴシック" pitchFamily="-110" charset="-128"/>
              </a:rPr>
              <a:t>is flow data protection. This requires that the application payload in a sequence</a:t>
            </a:r>
          </a:p>
          <a:p>
            <a:pPr eaLnBrk="1" hangingPunct="1"/>
            <a:r>
              <a:rPr lang="en-US" dirty="0">
                <a:ea typeface="ＭＳ Ｐゴシック" pitchFamily="-110" charset="-128"/>
                <a:cs typeface="ＭＳ Ｐゴシック" pitchFamily="-110" charset="-128"/>
              </a:rPr>
              <a:t>of packets be reassembled. The IPS device applies filters to the full content of the</a:t>
            </a:r>
          </a:p>
          <a:p>
            <a:pPr eaLnBrk="1" hangingPunct="1"/>
            <a:r>
              <a:rPr lang="en-US" dirty="0">
                <a:ea typeface="ＭＳ Ｐゴシック" pitchFamily="-110" charset="-128"/>
                <a:cs typeface="ＭＳ Ｐゴシック" pitchFamily="-110" charset="-128"/>
              </a:rPr>
              <a:t>flow every time a new packet for the flow arrives. When a flow is determined to be</a:t>
            </a:r>
          </a:p>
          <a:p>
            <a:pPr eaLnBrk="1" hangingPunct="1"/>
            <a:r>
              <a:rPr lang="en-US" dirty="0">
                <a:ea typeface="ＭＳ Ｐゴシック" pitchFamily="-110" charset="-128"/>
                <a:cs typeface="ＭＳ Ｐゴシック" pitchFamily="-110" charset="-128"/>
              </a:rPr>
              <a:t>malicious, the latest and all subsequent packets belonging to the suspect flow are</a:t>
            </a:r>
          </a:p>
          <a:p>
            <a:pPr eaLnBrk="1" hangingPunct="1"/>
            <a:r>
              <a:rPr lang="en-US" dirty="0">
                <a:ea typeface="ＭＳ Ｐゴシック" pitchFamily="-110" charset="-128"/>
                <a:cs typeface="ＭＳ Ｐゴシック" pitchFamily="-110" charset="-128"/>
              </a:rPr>
              <a:t>dropped.</a:t>
            </a:r>
          </a:p>
        </p:txBody>
      </p:sp>
    </p:spTree>
    <p:extLst>
      <p:ext uri="{BB962C8B-B14F-4D97-AF65-F5344CB8AC3E}">
        <p14:creationId xmlns:p14="http://schemas.microsoft.com/office/powerpoint/2010/main" val="240895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b="0" dirty="0">
                <a:ea typeface="+mn-ea"/>
                <a:cs typeface="+mn-cs"/>
              </a:rPr>
              <a:t>We introduced Snort in Chapter 8 as a system.</a:t>
            </a:r>
          </a:p>
          <a:p>
            <a:pPr eaLnBrk="1" hangingPunct="1">
              <a:defRPr/>
            </a:pPr>
            <a:r>
              <a:rPr lang="en-US" b="0" dirty="0">
                <a:ea typeface="+mn-ea"/>
                <a:cs typeface="+mn-cs"/>
              </a:rPr>
              <a:t>A modified version of Snort, known as Snort Inline, enhances </a:t>
            </a:r>
            <a:r>
              <a:rPr lang="en-US" b="0" dirty="0" err="1">
                <a:ea typeface="+mn-ea"/>
                <a:cs typeface="+mn-cs"/>
              </a:rPr>
              <a:t>Sno</a:t>
            </a:r>
            <a:r>
              <a:rPr lang="en-US" altLang="zh-CN" b="0" dirty="0" err="1">
                <a:ea typeface="+mn-ea"/>
                <a:cs typeface="+mn-cs"/>
              </a:rPr>
              <a:t>lightweight</a:t>
            </a:r>
            <a:r>
              <a:rPr lang="en-US" altLang="zh-CN" b="0" dirty="0">
                <a:ea typeface="+mn-ea"/>
                <a:cs typeface="+mn-cs"/>
              </a:rPr>
              <a:t> intrusion detection </a:t>
            </a:r>
            <a:r>
              <a:rPr lang="en-US" b="0" dirty="0" err="1">
                <a:ea typeface="+mn-ea"/>
                <a:cs typeface="+mn-cs"/>
              </a:rPr>
              <a:t>rt</a:t>
            </a:r>
            <a:r>
              <a:rPr lang="en-US" b="0" dirty="0">
                <a:ea typeface="+mn-ea"/>
                <a:cs typeface="+mn-cs"/>
              </a:rPr>
              <a:t> to function</a:t>
            </a:r>
          </a:p>
          <a:p>
            <a:pPr eaLnBrk="1" hangingPunct="1">
              <a:defRPr/>
            </a:pPr>
            <a:r>
              <a:rPr lang="en-US" b="0" dirty="0">
                <a:ea typeface="+mn-ea"/>
                <a:cs typeface="+mn-cs"/>
              </a:rPr>
              <a:t>as an intrusion prevention system. Snort Inline adds three new rule types that</a:t>
            </a:r>
          </a:p>
          <a:p>
            <a:pPr eaLnBrk="1" hangingPunct="1">
              <a:defRPr/>
            </a:pPr>
            <a:r>
              <a:rPr lang="en-US" b="0" dirty="0">
                <a:ea typeface="+mn-ea"/>
                <a:cs typeface="+mn-cs"/>
              </a:rPr>
              <a:t>provide intrusion prevention features:</a:t>
            </a:r>
          </a:p>
          <a:p>
            <a:pPr eaLnBrk="1" hangingPunct="1">
              <a:defRPr/>
            </a:pPr>
            <a:endParaRPr lang="en-US" b="0" dirty="0">
              <a:ea typeface="+mn-ea"/>
              <a:cs typeface="+mn-cs"/>
            </a:endParaRPr>
          </a:p>
          <a:p>
            <a:pPr eaLnBrk="1" hangingPunct="1">
              <a:defRPr/>
            </a:pPr>
            <a:r>
              <a:rPr lang="en-US" b="0" dirty="0">
                <a:ea typeface="+mn-ea"/>
                <a:cs typeface="+mn-cs"/>
              </a:rPr>
              <a:t>• Drop: Snort rejects a packet based on the options defined in the rule and logs</a:t>
            </a:r>
          </a:p>
          <a:p>
            <a:pPr eaLnBrk="1" hangingPunct="1">
              <a:defRPr/>
            </a:pPr>
            <a:r>
              <a:rPr lang="en-US" b="0" dirty="0">
                <a:ea typeface="+mn-ea"/>
                <a:cs typeface="+mn-cs"/>
              </a:rPr>
              <a:t>the result.</a:t>
            </a:r>
          </a:p>
          <a:p>
            <a:pPr eaLnBrk="1" hangingPunct="1">
              <a:defRPr/>
            </a:pPr>
            <a:endParaRPr lang="en-US" b="0" dirty="0">
              <a:ea typeface="+mn-ea"/>
              <a:cs typeface="+mn-cs"/>
            </a:endParaRPr>
          </a:p>
          <a:p>
            <a:pPr eaLnBrk="1" hangingPunct="1">
              <a:defRPr/>
            </a:pPr>
            <a:r>
              <a:rPr lang="en-US" b="0" dirty="0">
                <a:ea typeface="+mn-ea"/>
                <a:cs typeface="+mn-cs"/>
              </a:rPr>
              <a:t>• Reject: Snort rejects a packet and logs the result. In addition, an error message</a:t>
            </a:r>
          </a:p>
          <a:p>
            <a:pPr eaLnBrk="1" hangingPunct="1">
              <a:defRPr/>
            </a:pPr>
            <a:r>
              <a:rPr lang="en-US" b="0" dirty="0">
                <a:ea typeface="+mn-ea"/>
                <a:cs typeface="+mn-cs"/>
              </a:rPr>
              <a:t>is returned. In the case of TCP, this is a TCP reset message, which resets the</a:t>
            </a:r>
          </a:p>
          <a:p>
            <a:pPr eaLnBrk="1" hangingPunct="1">
              <a:defRPr/>
            </a:pPr>
            <a:r>
              <a:rPr lang="en-US" b="0" dirty="0">
                <a:ea typeface="+mn-ea"/>
                <a:cs typeface="+mn-cs"/>
              </a:rPr>
              <a:t>TCP connection. In the case of UDP, an ICMP port unreachable message is</a:t>
            </a:r>
          </a:p>
          <a:p>
            <a:pPr eaLnBrk="1" hangingPunct="1">
              <a:defRPr/>
            </a:pPr>
            <a:r>
              <a:rPr lang="en-US" b="0" dirty="0">
                <a:ea typeface="+mn-ea"/>
                <a:cs typeface="+mn-cs"/>
              </a:rPr>
              <a:t>sent to the originator of the UDP packet.</a:t>
            </a:r>
          </a:p>
          <a:p>
            <a:pPr eaLnBrk="1" hangingPunct="1">
              <a:defRPr/>
            </a:pPr>
            <a:endParaRPr lang="en-US" b="0" dirty="0">
              <a:ea typeface="+mn-ea"/>
              <a:cs typeface="+mn-cs"/>
            </a:endParaRPr>
          </a:p>
          <a:p>
            <a:pPr eaLnBrk="1" hangingPunct="1">
              <a:defRPr/>
            </a:pPr>
            <a:r>
              <a:rPr lang="en-US" b="0" dirty="0">
                <a:ea typeface="+mn-ea"/>
                <a:cs typeface="+mn-cs"/>
              </a:rPr>
              <a:t>• </a:t>
            </a:r>
            <a:r>
              <a:rPr lang="en-US" b="0" dirty="0" err="1">
                <a:ea typeface="+mn-ea"/>
                <a:cs typeface="+mn-cs"/>
              </a:rPr>
              <a:t>Sdrop</a:t>
            </a:r>
            <a:r>
              <a:rPr lang="en-US" b="0" dirty="0">
                <a:ea typeface="+mn-ea"/>
                <a:cs typeface="+mn-cs"/>
              </a:rPr>
              <a:t>: Snort rejects a packet but does not log the packet.</a:t>
            </a:r>
          </a:p>
          <a:p>
            <a:pPr eaLnBrk="1" hangingPunct="1">
              <a:defRPr/>
            </a:pPr>
            <a:endParaRPr lang="en-US" b="0" dirty="0">
              <a:ea typeface="+mn-ea"/>
              <a:cs typeface="+mn-cs"/>
            </a:endParaRPr>
          </a:p>
          <a:p>
            <a:pPr eaLnBrk="1" hangingPunct="1">
              <a:defRPr/>
            </a:pPr>
            <a:r>
              <a:rPr lang="en-US" b="0" dirty="0">
                <a:ea typeface="+mn-ea"/>
                <a:cs typeface="+mn-cs"/>
              </a:rPr>
              <a:t>Snort Inline includes a replace option, which allows the Snort user to modify</a:t>
            </a:r>
          </a:p>
          <a:p>
            <a:pPr eaLnBrk="1" hangingPunct="1">
              <a:defRPr/>
            </a:pPr>
            <a:r>
              <a:rPr lang="en-US" b="0" dirty="0">
                <a:ea typeface="+mn-ea"/>
                <a:cs typeface="+mn-cs"/>
              </a:rPr>
              <a:t>packets rather than drop them. This feature is useful for a </a:t>
            </a:r>
            <a:r>
              <a:rPr lang="en-US" b="0" dirty="0" err="1">
                <a:ea typeface="+mn-ea"/>
                <a:cs typeface="+mn-cs"/>
              </a:rPr>
              <a:t>honeypot</a:t>
            </a:r>
            <a:r>
              <a:rPr lang="en-US" b="0" dirty="0">
                <a:ea typeface="+mn-ea"/>
                <a:cs typeface="+mn-cs"/>
              </a:rPr>
              <a:t> implementation</a:t>
            </a:r>
          </a:p>
          <a:p>
            <a:pPr eaLnBrk="1" hangingPunct="1">
              <a:defRPr/>
            </a:pPr>
            <a:r>
              <a:rPr lang="en-US" b="0" dirty="0">
                <a:ea typeface="+mn-ea"/>
                <a:cs typeface="+mn-cs"/>
              </a:rPr>
              <a:t>[SPIT03]. Instead of blocking detected attacks, the </a:t>
            </a:r>
            <a:r>
              <a:rPr lang="en-US" b="0" dirty="0" err="1">
                <a:ea typeface="+mn-ea"/>
                <a:cs typeface="+mn-cs"/>
              </a:rPr>
              <a:t>honeypot</a:t>
            </a:r>
            <a:r>
              <a:rPr lang="en-US" b="0" dirty="0">
                <a:ea typeface="+mn-ea"/>
                <a:cs typeface="+mn-cs"/>
              </a:rPr>
              <a:t> modifies and</a:t>
            </a:r>
          </a:p>
          <a:p>
            <a:pPr eaLnBrk="1" hangingPunct="1">
              <a:defRPr/>
            </a:pPr>
            <a:r>
              <a:rPr lang="en-US" b="0" dirty="0">
                <a:ea typeface="+mn-ea"/>
                <a:cs typeface="+mn-cs"/>
              </a:rPr>
              <a:t>disables them by modifying packet content. Attackers launch their exploits, which</a:t>
            </a:r>
          </a:p>
          <a:p>
            <a:pPr eaLnBrk="1" hangingPunct="1">
              <a:defRPr/>
            </a:pPr>
            <a:r>
              <a:rPr lang="en-US" b="0" dirty="0">
                <a:ea typeface="+mn-ea"/>
                <a:cs typeface="+mn-cs"/>
              </a:rPr>
              <a:t>travel the Internet and hit their intended targets, but Snort Inline disables the</a:t>
            </a:r>
          </a:p>
          <a:p>
            <a:pPr eaLnBrk="1" hangingPunct="1">
              <a:defRPr/>
            </a:pPr>
            <a:r>
              <a:rPr lang="en-US" b="0" dirty="0">
                <a:ea typeface="+mn-ea"/>
                <a:cs typeface="+mn-cs"/>
              </a:rPr>
              <a:t>attacks, which ultimately fail. The attackers see the failure but can’t figure out why</a:t>
            </a:r>
          </a:p>
          <a:p>
            <a:pPr eaLnBrk="1" hangingPunct="1">
              <a:defRPr/>
            </a:pPr>
            <a:r>
              <a:rPr lang="en-US" b="0" dirty="0">
                <a:ea typeface="+mn-ea"/>
                <a:cs typeface="+mn-cs"/>
              </a:rPr>
              <a:t>it occurred. The </a:t>
            </a:r>
            <a:r>
              <a:rPr lang="en-US" b="0" dirty="0" err="1">
                <a:ea typeface="+mn-ea"/>
                <a:cs typeface="+mn-cs"/>
              </a:rPr>
              <a:t>honeypot</a:t>
            </a:r>
            <a:r>
              <a:rPr lang="en-US" b="0" dirty="0">
                <a:ea typeface="+mn-ea"/>
                <a:cs typeface="+mn-cs"/>
              </a:rPr>
              <a:t> can continue to monitor the attackers while reducing the</a:t>
            </a:r>
          </a:p>
          <a:p>
            <a:pPr eaLnBrk="1" hangingPunct="1">
              <a:defRPr/>
            </a:pPr>
            <a:r>
              <a:rPr lang="en-US" b="0" dirty="0">
                <a:ea typeface="+mn-ea"/>
                <a:cs typeface="+mn-cs"/>
              </a:rPr>
              <a:t>risk of harming remote systems.</a:t>
            </a:r>
          </a:p>
        </p:txBody>
      </p:sp>
      <p:sp>
        <p:nvSpPr>
          <p:cNvPr id="67588" name="Slide Number Placeholder 3"/>
          <p:cNvSpPr>
            <a:spLocks noGrp="1"/>
          </p:cNvSpPr>
          <p:nvPr>
            <p:ph type="sldNum" sz="quarter" idx="5"/>
          </p:nvPr>
        </p:nvSpPr>
        <p:spPr>
          <a:noFill/>
        </p:spPr>
        <p:txBody>
          <a:bodyPr/>
          <a:lstStyle/>
          <a:p>
            <a:fld id="{307E9E2E-327D-AF43-B423-FAFBDBA9C7E7}" type="slidenum">
              <a:rPr lang="en-AU" smtClean="0"/>
              <a:pPr/>
              <a:t>32</a:t>
            </a:fld>
            <a:endParaRPr lang="en-AU"/>
          </a:p>
        </p:txBody>
      </p:sp>
    </p:spTree>
    <p:extLst>
      <p:ext uri="{BB962C8B-B14F-4D97-AF65-F5344CB8AC3E}">
        <p14:creationId xmlns:p14="http://schemas.microsoft.com/office/powerpoint/2010/main" val="185866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53A9054-2F55-0B44-96D5-2448AA8BB5B4}" type="slidenum">
              <a:rPr lang="en-AU"/>
              <a:pPr/>
              <a:t>4</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a:t>
            </a:r>
            <a:r>
              <a:rPr lang="en-US" dirty="0" err="1">
                <a:ea typeface="ＭＳ Ｐゴシック" pitchFamily="-110" charset="-128"/>
                <a:cs typeface="ＭＳ Ｐゴシック" pitchFamily="-110" charset="-128"/>
              </a:rPr>
              <a:t>MacOSX</a:t>
            </a:r>
            <a:r>
              <a:rPr lang="en-US" dirty="0">
                <a:ea typeface="ＭＳ Ｐゴシック" pitchFamily="-110" charset="-128"/>
                <a:cs typeface="ＭＳ Ｐゴシック" pitchFamily="-110" charset="-128"/>
              </a:rPr>
              <a:t>,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793121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8BF34A1E-4FCA-EC48-934E-CD8036D82C94}" type="slidenum">
              <a:rPr lang="en-AU"/>
              <a:pPr/>
              <a:t>33</a:t>
            </a:fld>
            <a:endParaRPr lang="en-AU"/>
          </a:p>
        </p:txBody>
      </p:sp>
      <p:sp>
        <p:nvSpPr>
          <p:cNvPr id="69635" name="Rectangle 1026"/>
          <p:cNvSpPr>
            <a:spLocks noGrp="1" noRot="1" noChangeAspect="1" noChangeArrowheads="1" noTextEdit="1"/>
          </p:cNvSpPr>
          <p:nvPr>
            <p:ph type="sldImg"/>
          </p:nvPr>
        </p:nvSpPr>
        <p:spPr>
          <a:ln/>
        </p:spPr>
      </p:sp>
      <p:sp>
        <p:nvSpPr>
          <p:cNvPr id="69636" name="Rectangle 1027"/>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In the past few chapters, we have reviewed a number of approaches to countering</a:t>
            </a:r>
          </a:p>
          <a:p>
            <a:pPr eaLnBrk="1" hangingPunct="1"/>
            <a:r>
              <a:rPr lang="en-US" b="0" dirty="0">
                <a:ea typeface="ＭＳ Ｐゴシック" pitchFamily="-110" charset="-128"/>
                <a:cs typeface="ＭＳ Ｐゴシック" pitchFamily="-110" charset="-128"/>
              </a:rPr>
              <a:t>malicious software and network-based attacks, including antivirus and </a:t>
            </a:r>
            <a:r>
              <a:rPr lang="en-US" b="0" dirty="0" err="1">
                <a:ea typeface="ＭＳ Ｐゴシック" pitchFamily="-110" charset="-128"/>
                <a:cs typeface="ＭＳ Ｐゴシック" pitchFamily="-110" charset="-128"/>
              </a:rPr>
              <a:t>antiworm</a:t>
            </a:r>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products, IPS and IDS, and firewalls. The implementation of all of these systems can</a:t>
            </a:r>
          </a:p>
          <a:p>
            <a:pPr eaLnBrk="1" hangingPunct="1"/>
            <a:r>
              <a:rPr lang="en-US" b="0" dirty="0">
                <a:ea typeface="ＭＳ Ｐゴシック" pitchFamily="-110" charset="-128"/>
                <a:cs typeface="ＭＳ Ｐゴシック" pitchFamily="-110" charset="-128"/>
              </a:rPr>
              <a:t>provide an organization with a defense in depth using multiple layers of filters and</a:t>
            </a:r>
          </a:p>
          <a:p>
            <a:pPr eaLnBrk="1" hangingPunct="1"/>
            <a:r>
              <a:rPr lang="en-US" b="0" dirty="0">
                <a:ea typeface="ＭＳ Ｐゴシック" pitchFamily="-110" charset="-128"/>
                <a:cs typeface="ＭＳ Ｐゴシック" pitchFamily="-110" charset="-128"/>
              </a:rPr>
              <a:t>defense mechanisms to thwart attacks. The downside of such a piecemeal implementation</a:t>
            </a:r>
          </a:p>
          <a:p>
            <a:pPr eaLnBrk="1" hangingPunct="1"/>
            <a:r>
              <a:rPr lang="en-US" b="0" dirty="0">
                <a:ea typeface="ＭＳ Ｐゴシック" pitchFamily="-110" charset="-128"/>
                <a:cs typeface="ＭＳ Ｐゴシック" pitchFamily="-110" charset="-128"/>
              </a:rPr>
              <a:t>is the need to configure, deploy, and manage a range of devices and software</a:t>
            </a:r>
          </a:p>
          <a:p>
            <a:pPr eaLnBrk="1" hangingPunct="1"/>
            <a:r>
              <a:rPr lang="en-US" b="0" dirty="0">
                <a:ea typeface="ＭＳ Ｐゴシック" pitchFamily="-110" charset="-128"/>
                <a:cs typeface="ＭＳ Ｐゴシック" pitchFamily="-110" charset="-128"/>
              </a:rPr>
              <a:t>packages. In addition, deploying a number of devices in sequence can reduce</a:t>
            </a:r>
          </a:p>
          <a:p>
            <a:pPr eaLnBrk="1" hangingPunct="1"/>
            <a:r>
              <a:rPr lang="en-US" b="0" dirty="0">
                <a:ea typeface="ＭＳ Ｐゴシック" pitchFamily="-110" charset="-128"/>
                <a:cs typeface="ＭＳ Ｐゴシック" pitchFamily="-110" charset="-128"/>
              </a:rPr>
              <a:t>performance.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One approach to reducing the administrative and performance burden is to</a:t>
            </a:r>
          </a:p>
          <a:p>
            <a:pPr eaLnBrk="1" hangingPunct="1"/>
            <a:r>
              <a:rPr lang="en-US" b="0" dirty="0">
                <a:ea typeface="ＭＳ Ｐゴシック" pitchFamily="-110" charset="-128"/>
                <a:cs typeface="ＭＳ Ｐゴシック" pitchFamily="-110" charset="-128"/>
              </a:rPr>
              <a:t>replace all inline network products (firewall, IPS, IDS, VPN,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a:t>
            </a:r>
            <a:r>
              <a:rPr lang="en-US" b="0" dirty="0" err="1">
                <a:ea typeface="ＭＳ Ｐゴシック" pitchFamily="-110" charset="-128"/>
                <a:cs typeface="ＭＳ Ｐゴシック" pitchFamily="-110" charset="-128"/>
              </a:rPr>
              <a:t>antisypware</a:t>
            </a:r>
            <a:r>
              <a:rPr lang="en-US" b="0" dirty="0">
                <a:ea typeface="ＭＳ Ｐゴシック" pitchFamily="-110" charset="-128"/>
                <a:cs typeface="ＭＳ Ｐゴシック" pitchFamily="-110" charset="-128"/>
              </a:rPr>
              <a:t>,</a:t>
            </a:r>
          </a:p>
          <a:p>
            <a:pPr eaLnBrk="1" hangingPunct="1"/>
            <a:r>
              <a:rPr lang="en-US" b="0" dirty="0">
                <a:ea typeface="ＭＳ Ｐゴシック" pitchFamily="-110" charset="-128"/>
                <a:cs typeface="ＭＳ Ｐゴシック" pitchFamily="-110" charset="-128"/>
              </a:rPr>
              <a:t>and so on) with a single device that integrates a variety of approaches to dealing</a:t>
            </a:r>
          </a:p>
          <a:p>
            <a:pPr eaLnBrk="1" hangingPunct="1"/>
            <a:r>
              <a:rPr lang="en-US" b="0" dirty="0">
                <a:ea typeface="ＭＳ Ｐゴシック" pitchFamily="-110" charset="-128"/>
                <a:cs typeface="ＭＳ Ｐゴシック" pitchFamily="-110" charset="-128"/>
              </a:rPr>
              <a:t>with network-based attacks. The market analyst firm IDC refers to such a device as</a:t>
            </a:r>
          </a:p>
          <a:p>
            <a:pPr eaLnBrk="1" hangingPunct="1"/>
            <a:r>
              <a:rPr lang="en-US" b="0" dirty="0">
                <a:ea typeface="ＭＳ Ｐゴシック" pitchFamily="-110" charset="-128"/>
                <a:cs typeface="ＭＳ Ｐゴシック" pitchFamily="-110" charset="-128"/>
              </a:rPr>
              <a:t>a unified threat management (UTM) system and defines UTM as follows: “Products</a:t>
            </a:r>
          </a:p>
          <a:p>
            <a:pPr eaLnBrk="1" hangingPunct="1"/>
            <a:r>
              <a:rPr lang="en-US" b="0" dirty="0">
                <a:ea typeface="ＭＳ Ｐゴシック" pitchFamily="-110" charset="-128"/>
                <a:cs typeface="ＭＳ Ｐゴシック" pitchFamily="-110" charset="-128"/>
              </a:rPr>
              <a:t>that include multiple security features integrated into one box. To be included in</a:t>
            </a:r>
          </a:p>
          <a:p>
            <a:pPr eaLnBrk="1" hangingPunct="1"/>
            <a:r>
              <a:rPr lang="en-US" b="0" dirty="0">
                <a:ea typeface="ＭＳ Ｐゴシック" pitchFamily="-110" charset="-128"/>
                <a:cs typeface="ＭＳ Ｐゴシック" pitchFamily="-110" charset="-128"/>
              </a:rPr>
              <a:t>this category, [an appliance] must be able to perform network firewalling, network</a:t>
            </a:r>
          </a:p>
          <a:p>
            <a:pPr eaLnBrk="1" hangingPunct="1"/>
            <a:r>
              <a:rPr lang="en-US" b="0" dirty="0">
                <a:ea typeface="ＭＳ Ｐゴシック" pitchFamily="-110" charset="-128"/>
                <a:cs typeface="ＭＳ Ｐゴシック" pitchFamily="-110" charset="-128"/>
              </a:rPr>
              <a:t>intrusion detection and prevention and gateway anti-virus. All of the capabilities in</a:t>
            </a:r>
          </a:p>
          <a:p>
            <a:pPr eaLnBrk="1" hangingPunct="1"/>
            <a:r>
              <a:rPr lang="en-US" b="0" dirty="0">
                <a:ea typeface="ＭＳ Ｐゴシック" pitchFamily="-110" charset="-128"/>
                <a:cs typeface="ＭＳ Ｐゴシック" pitchFamily="-110" charset="-128"/>
              </a:rPr>
              <a:t>the appliance need not be used concurrently, but the functions must exist inherently</a:t>
            </a:r>
          </a:p>
          <a:p>
            <a:pPr eaLnBrk="1" hangingPunct="1"/>
            <a:r>
              <a:rPr lang="en-US" b="0" dirty="0">
                <a:ea typeface="ＭＳ Ｐゴシック" pitchFamily="-110" charset="-128"/>
                <a:cs typeface="ＭＳ Ｐゴシック" pitchFamily="-110" charset="-128"/>
              </a:rPr>
              <a:t>in the appliance.”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 significant issue with a UTM device is performance, both throughput and</a:t>
            </a:r>
          </a:p>
          <a:p>
            <a:pPr eaLnBrk="1" hangingPunct="1"/>
            <a:r>
              <a:rPr lang="en-US" b="0" dirty="0">
                <a:ea typeface="ＭＳ Ｐゴシック" pitchFamily="-110" charset="-128"/>
                <a:cs typeface="ＭＳ Ｐゴシック" pitchFamily="-110" charset="-128"/>
              </a:rPr>
              <a:t>latency. [MESS06] reports that typical throughput losses for current commercial</a:t>
            </a:r>
          </a:p>
          <a:p>
            <a:pPr eaLnBrk="1" hangingPunct="1"/>
            <a:r>
              <a:rPr lang="en-US" b="0" dirty="0">
                <a:ea typeface="ＭＳ Ｐゴシック" pitchFamily="-110" charset="-128"/>
                <a:cs typeface="ＭＳ Ｐゴシック" pitchFamily="-110" charset="-128"/>
              </a:rPr>
              <a:t>devices is 50% Thus, customers are advised to get very high-performance,</a:t>
            </a:r>
          </a:p>
          <a:p>
            <a:pPr eaLnBrk="1" hangingPunct="1"/>
            <a:r>
              <a:rPr lang="en-US" b="0" dirty="0">
                <a:ea typeface="ＭＳ Ｐゴシック" pitchFamily="-110" charset="-128"/>
                <a:cs typeface="ＭＳ Ｐゴシック" pitchFamily="-110" charset="-128"/>
              </a:rPr>
              <a:t>high-throughput devices to minimize the apparent performance degradation.</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Figure 9.6 is a typical UTM appliance architecture. The following functions</a:t>
            </a:r>
          </a:p>
          <a:p>
            <a:pPr eaLnBrk="1" hangingPunct="1"/>
            <a:r>
              <a:rPr lang="en-US" b="0" dirty="0">
                <a:ea typeface="ＭＳ Ｐゴシック" pitchFamily="-110" charset="-128"/>
                <a:cs typeface="ＭＳ Ｐゴシック" pitchFamily="-110" charset="-128"/>
              </a:rPr>
              <a:t>are noteworthy: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Inbound traffic is decrypted if necessary before its initial inspection. If the</a:t>
            </a:r>
          </a:p>
          <a:p>
            <a:pPr eaLnBrk="1" hangingPunct="1"/>
            <a:r>
              <a:rPr lang="en-US" b="0" dirty="0">
                <a:ea typeface="ＭＳ Ｐゴシック" pitchFamily="-110" charset="-128"/>
                <a:cs typeface="ＭＳ Ｐゴシック" pitchFamily="-110" charset="-128"/>
              </a:rPr>
              <a:t>device functions as a VPN boundary node, then IPSec decryption would take</a:t>
            </a:r>
          </a:p>
          <a:p>
            <a:pPr eaLnBrk="1" hangingPunct="1"/>
            <a:r>
              <a:rPr lang="en-US" b="0" dirty="0">
                <a:ea typeface="ＭＳ Ｐゴシック" pitchFamily="-110" charset="-128"/>
                <a:cs typeface="ＭＳ Ｐゴシック" pitchFamily="-110" charset="-128"/>
              </a:rPr>
              <a:t>place here.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An initial firewall module filters traffic, discarding packets that violate rules</a:t>
            </a:r>
          </a:p>
          <a:p>
            <a:pPr eaLnBrk="1" hangingPunct="1"/>
            <a:r>
              <a:rPr lang="en-US" b="0" dirty="0">
                <a:ea typeface="ＭＳ Ｐゴシック" pitchFamily="-110" charset="-128"/>
                <a:cs typeface="ＭＳ Ｐゴシック" pitchFamily="-110" charset="-128"/>
              </a:rPr>
              <a:t>and/or passing packets that conform to rules set in the firewall policy.</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Beyond this point, a number of modules process individual packets and flows</a:t>
            </a:r>
          </a:p>
          <a:p>
            <a:pPr eaLnBrk="1" hangingPunct="1"/>
            <a:r>
              <a:rPr lang="en-US" b="0" dirty="0">
                <a:ea typeface="ＭＳ Ｐゴシック" pitchFamily="-110" charset="-128"/>
                <a:cs typeface="ＭＳ Ｐゴシック" pitchFamily="-110" charset="-128"/>
              </a:rPr>
              <a:t>of packets at various protocols levels. In this particular configuration, a data</a:t>
            </a:r>
          </a:p>
          <a:p>
            <a:pPr eaLnBrk="1" hangingPunct="1"/>
            <a:r>
              <a:rPr lang="en-US" b="0" dirty="0">
                <a:ea typeface="ＭＳ Ｐゴシック" pitchFamily="-110" charset="-128"/>
                <a:cs typeface="ＭＳ Ｐゴシック" pitchFamily="-110" charset="-128"/>
              </a:rPr>
              <a:t>analysis engine is responsible for keeping track of packet flows and coordinating</a:t>
            </a:r>
          </a:p>
          <a:p>
            <a:pPr eaLnBrk="1" hangingPunct="1"/>
            <a:r>
              <a:rPr lang="en-US" b="0" dirty="0">
                <a:ea typeface="ＭＳ Ｐゴシック" pitchFamily="-110" charset="-128"/>
                <a:cs typeface="ＭＳ Ｐゴシック" pitchFamily="-110" charset="-128"/>
              </a:rPr>
              <a:t>the work of antivirus, IDS, and IPS engines.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The data analysis engine also reassembles </a:t>
            </a:r>
            <a:r>
              <a:rPr lang="en-US" b="0" dirty="0" err="1">
                <a:ea typeface="ＭＳ Ｐゴシック" pitchFamily="-110" charset="-128"/>
                <a:cs typeface="ＭＳ Ｐゴシック" pitchFamily="-110" charset="-128"/>
              </a:rPr>
              <a:t>multipacket</a:t>
            </a:r>
            <a:r>
              <a:rPr lang="en-US" b="0" dirty="0">
                <a:ea typeface="ＭＳ Ｐゴシック" pitchFamily="-110" charset="-128"/>
                <a:cs typeface="ＭＳ Ｐゴシック" pitchFamily="-110" charset="-128"/>
              </a:rPr>
              <a:t> payloads for content</a:t>
            </a:r>
          </a:p>
          <a:p>
            <a:pPr eaLnBrk="1" hangingPunct="1"/>
            <a:r>
              <a:rPr lang="en-US" b="0" dirty="0">
                <a:ea typeface="ＭＳ Ｐゴシック" pitchFamily="-110" charset="-128"/>
                <a:cs typeface="ＭＳ Ｐゴシック" pitchFamily="-110" charset="-128"/>
              </a:rPr>
              <a:t>analysis by the antivirus engine and the Web filtering and </a:t>
            </a:r>
            <a:r>
              <a:rPr lang="en-US" b="0" dirty="0" err="1">
                <a:ea typeface="ＭＳ Ｐゴシック" pitchFamily="-110" charset="-128"/>
                <a:cs typeface="ＭＳ Ｐゴシック" pitchFamily="-110" charset="-128"/>
              </a:rPr>
              <a:t>antispam</a:t>
            </a:r>
            <a:r>
              <a:rPr lang="en-US" b="0" dirty="0">
                <a:ea typeface="ＭＳ Ｐゴシック" pitchFamily="-110" charset="-128"/>
                <a:cs typeface="ＭＳ Ｐゴシック" pitchFamily="-110" charset="-128"/>
              </a:rPr>
              <a:t> modules.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5. Some incoming traffic may need to be </a:t>
            </a:r>
            <a:r>
              <a:rPr lang="en-US" b="0" dirty="0" err="1">
                <a:ea typeface="ＭＳ Ｐゴシック" pitchFamily="-110" charset="-128"/>
                <a:cs typeface="ＭＳ Ｐゴシック" pitchFamily="-110" charset="-128"/>
              </a:rPr>
              <a:t>reencrypted</a:t>
            </a:r>
            <a:r>
              <a:rPr lang="en-US" b="0" dirty="0">
                <a:ea typeface="ＭＳ Ｐゴシック" pitchFamily="-110" charset="-128"/>
                <a:cs typeface="ＭＳ Ｐゴシック" pitchFamily="-110" charset="-128"/>
              </a:rPr>
              <a:t> to maintain security of the</a:t>
            </a:r>
          </a:p>
          <a:p>
            <a:pPr eaLnBrk="1" hangingPunct="1"/>
            <a:r>
              <a:rPr lang="en-US" b="0" dirty="0">
                <a:ea typeface="ＭＳ Ｐゴシック" pitchFamily="-110" charset="-128"/>
                <a:cs typeface="ＭＳ Ｐゴシック" pitchFamily="-110" charset="-128"/>
              </a:rPr>
              <a:t>flow within the enterprise network.</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6. All detected threats are reported to the logging and reporting module, which</a:t>
            </a:r>
          </a:p>
          <a:p>
            <a:pPr eaLnBrk="1" hangingPunct="1"/>
            <a:r>
              <a:rPr lang="en-US" b="0" dirty="0">
                <a:ea typeface="ＭＳ Ｐゴシック" pitchFamily="-110" charset="-128"/>
                <a:cs typeface="ＭＳ Ｐゴシック" pitchFamily="-110" charset="-128"/>
              </a:rPr>
              <a:t>is used to issue alerts for specified conditions and for forensic analysis.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7. The bandwidth-shaping module can use various priority and quality-of-service</a:t>
            </a:r>
          </a:p>
          <a:p>
            <a:pPr eaLnBrk="1" hangingPunct="1"/>
            <a:r>
              <a:rPr lang="en-US" b="0" dirty="0">
                <a:ea typeface="ＭＳ Ｐゴシック" pitchFamily="-110" charset="-128"/>
                <a:cs typeface="ＭＳ Ｐゴシック" pitchFamily="-110" charset="-128"/>
              </a:rPr>
              <a:t>(</a:t>
            </a:r>
            <a:r>
              <a:rPr lang="en-US" b="0" dirty="0" err="1">
                <a:ea typeface="ＭＳ Ｐゴシック" pitchFamily="-110" charset="-128"/>
                <a:cs typeface="ＭＳ Ｐゴシック" pitchFamily="-110" charset="-128"/>
              </a:rPr>
              <a:t>QoS</a:t>
            </a:r>
            <a:r>
              <a:rPr lang="en-US" b="0" dirty="0">
                <a:ea typeface="ＭＳ Ｐゴシック" pitchFamily="-110" charset="-128"/>
                <a:cs typeface="ＭＳ Ｐゴシック" pitchFamily="-110" charset="-128"/>
              </a:rPr>
              <a:t>) algorithms to optimize performance.</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54225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9 summary.</a:t>
            </a:r>
          </a:p>
        </p:txBody>
      </p:sp>
    </p:spTree>
    <p:extLst>
      <p:ext uri="{BB962C8B-B14F-4D97-AF65-F5344CB8AC3E}">
        <p14:creationId xmlns:p14="http://schemas.microsoft.com/office/powerpoint/2010/main" val="2615855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6040D90-9518-7642-8D9D-C76558F724F8}" type="slidenum">
              <a:rPr lang="en-AU"/>
              <a:pPr/>
              <a:t>5</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The firewall itself is immune to penetration. This implies the use of a hardened</a:t>
            </a:r>
          </a:p>
          <a:p>
            <a:pPr eaLnBrk="1" hangingPunct="1"/>
            <a:r>
              <a:rPr lang="en-US" b="0" dirty="0">
                <a:ea typeface="ＭＳ Ｐゴシック" pitchFamily="-110" charset="-128"/>
                <a:cs typeface="ＭＳ Ｐゴシック" pitchFamily="-110" charset="-128"/>
              </a:rPr>
              <a:t>system with a secured operating system. Trusted computer systems are</a:t>
            </a:r>
          </a:p>
          <a:p>
            <a:pPr eaLnBrk="1" hangingPunct="1"/>
            <a:r>
              <a:rPr lang="en-US" b="0" dirty="0">
                <a:ea typeface="ＭＳ Ｐゴシック" pitchFamily="-110" charset="-128"/>
                <a:cs typeface="ＭＳ Ｐゴシック" pitchFamily="-110" charset="-128"/>
              </a:rPr>
              <a:t>suitable for hosting a firewall and often required in government applications.</a:t>
            </a:r>
          </a:p>
          <a:p>
            <a:pPr eaLnBrk="1" hangingPunct="1"/>
            <a:r>
              <a:rPr lang="en-US" b="0" dirty="0">
                <a:ea typeface="ＭＳ Ｐゴシック" pitchFamily="-110" charset="-128"/>
                <a:cs typeface="ＭＳ Ｐゴシック" pitchFamily="-110" charset="-128"/>
              </a:rPr>
              <a:t>This topic is discussed in Chapter 13 .</a:t>
            </a:r>
          </a:p>
          <a:p>
            <a:pPr eaLnBrk="1" hangingPunct="1"/>
            <a:endParaRPr lang="en-US" b="0"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2270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6</a:t>
            </a:fld>
            <a:endParaRPr lang="en-AU"/>
          </a:p>
        </p:txBody>
      </p:sp>
    </p:spTree>
    <p:extLst>
      <p:ext uri="{BB962C8B-B14F-4D97-AF65-F5344CB8AC3E}">
        <p14:creationId xmlns:p14="http://schemas.microsoft.com/office/powerpoint/2010/main" val="264915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[SCAR09b] lists a range of characteristics that a firewall access policy could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 to filter traffic, 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IP Address and Protocol Values: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stateful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Application Protocol: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e.g., checking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User Identity: 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IPSec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Network Activity: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e.g., only in business hours; rate of requests, e.g.,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10"/>
          </p:nvPr>
        </p:nvSpPr>
        <p:spPr/>
        <p:txBody>
          <a:bodyPr/>
          <a:lstStyle/>
          <a:p>
            <a:pPr>
              <a:defRPr/>
            </a:pPr>
            <a:fld id="{CB9A57B6-678D-4943-9AEF-24E9B821E96F}" type="slidenum">
              <a:rPr lang="en-AU" smtClean="0"/>
              <a:pPr>
                <a:defRPr/>
              </a:pPr>
              <a:t>7</a:t>
            </a:fld>
            <a:endParaRPr lang="en-AU"/>
          </a:p>
        </p:txBody>
      </p:sp>
    </p:spTree>
    <p:extLst>
      <p:ext uri="{BB962C8B-B14F-4D97-AF65-F5344CB8AC3E}">
        <p14:creationId xmlns:p14="http://schemas.microsoft.com/office/powerpoint/2010/main" val="44266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90DE3F3-678D-6747-BD15-A3A87E5F3F11}" type="slidenum">
              <a:rPr lang="en-AU"/>
              <a:pPr/>
              <a:t>8</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IPSec.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0229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5487EC-21AD-B94A-BBD9-2716F9AB99B5}" type="slidenum">
              <a:rPr lang="en-AU"/>
              <a:pPr/>
              <a:t>9</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firewall may act as a packet filter. It can operate as a positive filter, allowing to</a:t>
            </a:r>
          </a:p>
          <a:p>
            <a:pPr eaLnBrk="1" hangingPunct="1"/>
            <a:r>
              <a:rPr lang="en-US" dirty="0">
                <a:ea typeface="ＭＳ Ｐゴシック" pitchFamily="-110" charset="-128"/>
                <a:cs typeface="ＭＳ Ｐゴシック" pitchFamily="-110" charset="-128"/>
              </a:rPr>
              <a:t>pass only packets that meet specific criteria, or as a negative filter, rejecting any</a:t>
            </a:r>
          </a:p>
          <a:p>
            <a:pPr eaLnBrk="1" hangingPunct="1"/>
            <a:r>
              <a:rPr lang="en-US" dirty="0">
                <a:ea typeface="ＭＳ Ｐゴシック" pitchFamily="-110" charset="-128"/>
                <a:cs typeface="ＭＳ Ｐゴシック" pitchFamily="-110" charset="-128"/>
              </a:rPr>
              <a:t>packet that meets certain criteria. Depending on the type of firewall, it may examine</a:t>
            </a:r>
          </a:p>
          <a:p>
            <a:pPr eaLnBrk="1" hangingPunct="1"/>
            <a:r>
              <a:rPr lang="en-US" dirty="0">
                <a:ea typeface="ＭＳ Ｐゴシック" pitchFamily="-110" charset="-128"/>
                <a:cs typeface="ＭＳ Ｐゴシック" pitchFamily="-110" charset="-128"/>
              </a:rPr>
              <a:t>one or more protocol headers in each packet, the payload of each packet, or the</a:t>
            </a:r>
          </a:p>
          <a:p>
            <a:pPr eaLnBrk="1" hangingPunct="1"/>
            <a:r>
              <a:rPr lang="en-US" dirty="0">
                <a:ea typeface="ＭＳ Ｐゴシック" pitchFamily="-110" charset="-128"/>
                <a:cs typeface="ＭＳ Ｐゴシック" pitchFamily="-110" charset="-128"/>
              </a:rPr>
              <a:t>pattern generated by a sequence of packets. In this section, we look at the principal</a:t>
            </a:r>
          </a:p>
          <a:p>
            <a:pPr eaLnBrk="1" hangingPunct="1"/>
            <a:r>
              <a:rPr lang="en-US" dirty="0">
                <a:ea typeface="ＭＳ Ｐゴシック" pitchFamily="-110" charset="-128"/>
                <a:cs typeface="ＭＳ Ｐゴシック" pitchFamily="-110" charset="-128"/>
              </a:rPr>
              <a:t>types of firewalls.</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24487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FA9281-6FDF-8B44-9E44-44C136C7A29A}" type="slidenum">
              <a:rPr lang="en-AU"/>
              <a:pPr/>
              <a:t>10</a:t>
            </a:fld>
            <a:endParaRPr lang="en-AU"/>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ea typeface="ＭＳ Ｐゴシック" pitchFamily="-110" charset="-128"/>
                <a:cs typeface="ＭＳ Ｐゴシック" pitchFamily="-110" charset="-128"/>
              </a:rPr>
              <a:t>A packet filtering firewall 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IP address: 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Destination IP address: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Source and destination transport-level address: 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TELNET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IP protocol field: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Interface: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which interface of the firewall the packet is destined for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discard: 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Default =</a:t>
            </a:r>
            <a:r>
              <a:rPr lang="en-US" b="0" baseline="0" dirty="0">
                <a:ea typeface="ＭＳ Ｐゴシック" pitchFamily="-110" charset="-128"/>
                <a:cs typeface="ＭＳ Ｐゴシック" pitchFamily="-110" charset="-128"/>
              </a:rPr>
              <a:t> </a:t>
            </a:r>
            <a:r>
              <a:rPr lang="en-US" b="0" dirty="0">
                <a:ea typeface="ＭＳ Ｐゴシック" pitchFamily="-110" charset="-128"/>
                <a:cs typeface="ＭＳ Ｐゴシック" pitchFamily="-110" charset="-128"/>
              </a:rPr>
              <a:t>forward: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8757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76999"/>
            <a:ext cx="2133600" cy="244475"/>
          </a:xfrm>
          <a:prstGeom prst="rect">
            <a:avLst/>
          </a:prstGeom>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1169647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prstGeom prst="rect">
            <a:avLst/>
          </a:prstGeo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404737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6"/>
          <p:cNvSpPr>
            <a:spLocks noGrp="1" noChangeArrowheads="1"/>
          </p:cNvSpPr>
          <p:nvPr>
            <p:ph type="sldNum" sz="quarter" idx="12"/>
          </p:nvPr>
        </p:nvSpPr>
        <p:spPr>
          <a:xfrm>
            <a:off x="6984749" y="6571779"/>
            <a:ext cx="2133600" cy="244475"/>
          </a:xfrm>
          <a:prstGeom prst="rect">
            <a:avLst/>
          </a:prstGeom>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18795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377432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78158"/>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79822806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994803" y="654055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8753960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package" Target="../embeddings/Microsoft_Word_Document.docx"/></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9</a:t>
            </a:r>
          </a:p>
        </p:txBody>
      </p:sp>
      <p:sp>
        <p:nvSpPr>
          <p:cNvPr id="13" name="Subtitle 12"/>
          <p:cNvSpPr>
            <a:spLocks noGrp="1"/>
          </p:cNvSpPr>
          <p:nvPr>
            <p:ph type="subTitle" idx="1"/>
          </p:nvPr>
        </p:nvSpPr>
        <p:spPr/>
        <p:txBody>
          <a:bodyPr>
            <a:normAutofit/>
          </a:bodyPr>
          <a:lstStyle/>
          <a:p>
            <a:pPr algn="ctr"/>
            <a:r>
              <a:rPr lang="en-US" sz="3200" dirty="0"/>
              <a:t>Firewalls and Intrusion Prevention Systems</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67544" y="-387424"/>
            <a:ext cx="8229600" cy="1600200"/>
          </a:xfrm>
        </p:spPr>
        <p:txBody>
          <a:bodyPr/>
          <a:lstStyle/>
          <a:p>
            <a:pPr eaLnBrk="1" fontAlgn="auto" hangingPunct="1">
              <a:spcAft>
                <a:spcPts val="0"/>
              </a:spcAft>
              <a:defRPr/>
            </a:pPr>
            <a:r>
              <a:rPr lang="en-US" dirty="0">
                <a:solidFill>
                  <a:srgbClr val="FFB91D"/>
                </a:solidFill>
                <a:ea typeface="+mj-ea"/>
                <a:cs typeface="+mj-cs"/>
              </a:rPr>
              <a:t>Packet Filtering Firewall</a:t>
            </a:r>
            <a:endParaRPr lang="en-US" dirty="0">
              <a:solidFill>
                <a:srgbClr val="FFB91D"/>
              </a:solidFill>
              <a:latin typeface="Times New Roman" pitchFamily="-110" charset="0"/>
              <a:ea typeface="+mj-ea"/>
              <a:cs typeface="+mj-cs"/>
            </a:endParaRPr>
          </a:p>
        </p:txBody>
      </p:sp>
      <p:sp>
        <p:nvSpPr>
          <p:cNvPr id="212995" name="Rectangle 3"/>
          <p:cNvSpPr>
            <a:spLocks noGrp="1" noChangeArrowheads="1"/>
          </p:cNvSpPr>
          <p:nvPr>
            <p:ph idx="1"/>
          </p:nvPr>
        </p:nvSpPr>
        <p:spPr>
          <a:xfrm>
            <a:off x="38746" y="1212776"/>
            <a:ext cx="4852373" cy="5579205"/>
          </a:xfrm>
        </p:spPr>
        <p:txBody>
          <a:bodyPr wrap="square" numCol="1" anchor="t" anchorCtr="0" compatLnSpc="1">
            <a:prstTxWarp prst="textNoShape">
              <a:avLst/>
            </a:prstTxWarp>
            <a:normAutofit/>
          </a:bodyPr>
          <a:lstStyle/>
          <a:p>
            <a:pPr eaLnBrk="1" hangingPunct="1">
              <a:lnSpc>
                <a:spcPct val="110000"/>
              </a:lnSpc>
              <a:spcAft>
                <a:spcPts val="600"/>
              </a:spcAft>
            </a:pPr>
            <a:r>
              <a:rPr lang="en-US" sz="1900" dirty="0"/>
              <a:t>Applies rules to each incoming and outgoing IP packet to decide to forward or discard it</a:t>
            </a:r>
          </a:p>
          <a:p>
            <a:pPr eaLnBrk="1" hangingPunct="1">
              <a:lnSpc>
                <a:spcPct val="110000"/>
              </a:lnSpc>
              <a:spcAft>
                <a:spcPts val="600"/>
              </a:spcAft>
            </a:pPr>
            <a:r>
              <a:rPr lang="en-US" sz="1900" dirty="0"/>
              <a:t>Two default policies:</a:t>
            </a:r>
          </a:p>
          <a:p>
            <a:pPr lvl="1">
              <a:lnSpc>
                <a:spcPct val="110000"/>
              </a:lnSpc>
              <a:spcAft>
                <a:spcPts val="600"/>
              </a:spcAft>
            </a:pPr>
            <a:r>
              <a:rPr lang="en-US" sz="1800" dirty="0"/>
              <a:t>Discard - prohibit unless expressly permitted</a:t>
            </a:r>
          </a:p>
          <a:p>
            <a:pPr lvl="2">
              <a:lnSpc>
                <a:spcPct val="110000"/>
              </a:lnSpc>
              <a:spcAft>
                <a:spcPts val="600"/>
              </a:spcAft>
            </a:pPr>
            <a:r>
              <a:rPr lang="en-US" dirty="0"/>
              <a:t>More conservative, controlled, visible to users</a:t>
            </a:r>
          </a:p>
          <a:p>
            <a:pPr lvl="1">
              <a:lnSpc>
                <a:spcPct val="120000"/>
              </a:lnSpc>
              <a:spcAft>
                <a:spcPts val="600"/>
              </a:spcAft>
            </a:pPr>
            <a:r>
              <a:rPr lang="en-US" sz="1800" dirty="0"/>
              <a:t>Forward - permit unless expressly prohibited</a:t>
            </a:r>
          </a:p>
          <a:p>
            <a:pPr lvl="2">
              <a:lnSpc>
                <a:spcPct val="120000"/>
              </a:lnSpc>
              <a:spcAft>
                <a:spcPts val="600"/>
              </a:spcAft>
            </a:pPr>
            <a:r>
              <a:rPr lang="en-US" dirty="0"/>
              <a:t>Easier to manage and use but less secure</a:t>
            </a:r>
          </a:p>
        </p:txBody>
      </p:sp>
      <p:graphicFrame>
        <p:nvGraphicFramePr>
          <p:cNvPr id="4" name="Diagram 3"/>
          <p:cNvGraphicFramePr/>
          <p:nvPr>
            <p:extLst>
              <p:ext uri="{D42A27DB-BD31-4B8C-83A1-F6EECF244321}">
                <p14:modId xmlns:p14="http://schemas.microsoft.com/office/powerpoint/2010/main" val="1483286180"/>
              </p:ext>
            </p:extLst>
          </p:nvPr>
        </p:nvGraphicFramePr>
        <p:xfrm>
          <a:off x="4891119" y="1124743"/>
          <a:ext cx="4316434" cy="2520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5365583" y="3645024"/>
            <a:ext cx="3555662" cy="3146957"/>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&amp; SMTP</a:t>
            </a:r>
            <a:endParaRPr lang="zh-CN" altLang="en-US" dirty="0"/>
          </a:p>
        </p:txBody>
      </p:sp>
      <p:sp>
        <p:nvSpPr>
          <p:cNvPr id="3" name="内容占位符 2"/>
          <p:cNvSpPr>
            <a:spLocks noGrp="1"/>
          </p:cNvSpPr>
          <p:nvPr>
            <p:ph idx="1"/>
          </p:nvPr>
        </p:nvSpPr>
        <p:spPr>
          <a:xfrm>
            <a:off x="457200" y="1600200"/>
            <a:ext cx="8435280" cy="5121275"/>
          </a:xfrm>
        </p:spPr>
        <p:txBody>
          <a:bodyPr>
            <a:normAutofit fontScale="92500" lnSpcReduction="20000"/>
          </a:bodyPr>
          <a:lstStyle/>
          <a:p>
            <a:r>
              <a:rPr lang="en-US" altLang="zh-CN" dirty="0"/>
              <a:t>Port numbers lower than 1024 are assigned permanently to particular applications (e.g., 25 for server SMTP). Port numbers between 1024 and 65535 are generated dynamically and have temporary significance only for the lifetime of a TCP connection.</a:t>
            </a:r>
          </a:p>
          <a:p>
            <a:r>
              <a:rPr lang="en-US" altLang="zh-CN" dirty="0"/>
              <a:t>When a TCP client creates a session with a remote host, it creates a TCP connection in which the TCP port number for the remote (server) application is a number less than 1024 and the TCP port number for the local (client) application is a number between 1024 and 65535. </a:t>
            </a:r>
          </a:p>
          <a:p>
            <a:pPr lvl="1"/>
            <a:r>
              <a:rPr lang="en-US" altLang="zh-CN" sz="1800" dirty="0"/>
              <a:t>A simple packet filtering firewall must permit inbound network traffic on all these high-numbered ports for TCP-based traffic to occur. This creates a vulnerability that can be exploited by unauthorized users.</a:t>
            </a:r>
          </a:p>
          <a:p>
            <a:r>
              <a:rPr lang="en-US" altLang="zh-CN" dirty="0"/>
              <a:t>Simple Mail Transfer Protocol (SMTP)</a:t>
            </a:r>
          </a:p>
          <a:p>
            <a:pPr lvl="1"/>
            <a:r>
              <a:rPr lang="en-US" altLang="zh-CN" sz="1800" dirty="0"/>
              <a:t>SMTP operates by setting up a TCP connection between client and server for sending emails. The SMTP server’s TCP port number is 25; The SMTP client’s TCP port number is any number between 1024 and 65535 that is generated dynamically by the SMTP client, and only valid during the email session.</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417879378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8273" y="404664"/>
            <a:ext cx="7271286" cy="707886"/>
          </a:xfrm>
          <a:prstGeom prst="rect">
            <a:avLst/>
          </a:prstGeom>
          <a:noFill/>
        </p:spPr>
        <p:txBody>
          <a:bodyPr wrap="none" rtlCol="0">
            <a:spAutoFit/>
          </a:bodyPr>
          <a:lstStyle/>
          <a:p>
            <a:pPr algn="ctr">
              <a:spcAft>
                <a:spcPts val="1800"/>
              </a:spcAft>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Packet-Filtering </a:t>
            </a:r>
            <a:r>
              <a:rPr lang="en-US" altLang="zh-CN"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Rules Example</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ndParaRPr>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
        <p:nvSpPr>
          <p:cNvPr id="5" name="Rectangle 3"/>
          <p:cNvSpPr txBox="1">
            <a:spLocks noChangeArrowheads="1"/>
          </p:cNvSpPr>
          <p:nvPr/>
        </p:nvSpPr>
        <p:spPr>
          <a:xfrm>
            <a:off x="130772" y="3378579"/>
            <a:ext cx="8725998" cy="3289292"/>
          </a:xfrm>
          <a:prstGeom prst="rect">
            <a:avLst/>
          </a:prstGeom>
        </p:spPr>
        <p:txBody>
          <a:bodyPr wrap="square"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lnSpc>
                <a:spcPct val="90000"/>
              </a:lnSpc>
              <a:spcAft>
                <a:spcPts val="0"/>
              </a:spcAft>
            </a:pPr>
            <a:r>
              <a:rPr lang="en-US" sz="1800" dirty="0"/>
              <a:t>This firewall only allows SMTP traffic through it (inbound or outbound).</a:t>
            </a:r>
          </a:p>
          <a:p>
            <a:pPr lvl="1" fontAlgn="auto">
              <a:lnSpc>
                <a:spcPct val="90000"/>
              </a:lnSpc>
              <a:spcAft>
                <a:spcPts val="0"/>
              </a:spcAft>
            </a:pPr>
            <a:r>
              <a:rPr lang="en-US" altLang="zh-CN" dirty="0"/>
              <a:t>Rules A and B allow incoming email:</a:t>
            </a:r>
            <a:endParaRPr lang="en-US" dirty="0"/>
          </a:p>
          <a:p>
            <a:pPr lvl="2" fontAlgn="auto">
              <a:lnSpc>
                <a:spcPct val="90000"/>
              </a:lnSpc>
              <a:spcAft>
                <a:spcPts val="0"/>
              </a:spcAft>
            </a:pPr>
            <a:r>
              <a:rPr lang="en-US" dirty="0"/>
              <a:t>A. </a:t>
            </a:r>
            <a:r>
              <a:rPr lang="en-US" altLang="zh-CN" dirty="0"/>
              <a:t>Allow inbound SMTP connection to local SMTP server: </a:t>
            </a:r>
            <a:r>
              <a:rPr lang="en-US" dirty="0"/>
              <a:t>Inbound TCP packets from an external source </a:t>
            </a:r>
            <a:r>
              <a:rPr lang="en-US" altLang="zh-CN" dirty="0"/>
              <a:t>to port 25.</a:t>
            </a:r>
            <a:endParaRPr lang="en-US" dirty="0"/>
          </a:p>
          <a:p>
            <a:pPr lvl="2" fontAlgn="auto">
              <a:lnSpc>
                <a:spcPct val="90000"/>
              </a:lnSpc>
              <a:spcAft>
                <a:spcPts val="0"/>
              </a:spcAft>
            </a:pPr>
            <a:r>
              <a:rPr lang="en-US" dirty="0"/>
              <a:t>B. Allow outbound response to inbound SMTP connection: </a:t>
            </a:r>
            <a:r>
              <a:rPr lang="en-US" altLang="zh-CN" dirty="0"/>
              <a:t>TCP </a:t>
            </a:r>
            <a:r>
              <a:rPr lang="en-US" dirty="0"/>
              <a:t>packets to a destination port above 2013. </a:t>
            </a:r>
          </a:p>
          <a:p>
            <a:pPr lvl="1" fontAlgn="auto">
              <a:lnSpc>
                <a:spcPct val="90000"/>
              </a:lnSpc>
              <a:spcAft>
                <a:spcPts val="0"/>
              </a:spcAft>
            </a:pPr>
            <a:r>
              <a:rPr lang="en-US" altLang="zh-CN" dirty="0"/>
              <a:t>Rules C and D allow outgoing email:</a:t>
            </a:r>
          </a:p>
          <a:p>
            <a:pPr lvl="2" fontAlgn="auto">
              <a:lnSpc>
                <a:spcPct val="90000"/>
              </a:lnSpc>
              <a:spcAft>
                <a:spcPts val="0"/>
              </a:spcAft>
            </a:pPr>
            <a:r>
              <a:rPr lang="en-US" dirty="0"/>
              <a:t>C. </a:t>
            </a:r>
            <a:r>
              <a:rPr lang="en-US" altLang="zh-CN" dirty="0"/>
              <a:t>Allow outbound SMTP connection to remote SMTP server: Outbound TCP packets from an external source to port 25.</a:t>
            </a:r>
          </a:p>
          <a:p>
            <a:pPr lvl="2" fontAlgn="auto">
              <a:lnSpc>
                <a:spcPct val="90000"/>
              </a:lnSpc>
              <a:spcAft>
                <a:spcPts val="0"/>
              </a:spcAft>
            </a:pPr>
            <a:r>
              <a:rPr lang="en-US" dirty="0"/>
              <a:t>D. </a:t>
            </a:r>
            <a:r>
              <a:rPr lang="en-US" altLang="zh-CN" dirty="0"/>
              <a:t>Allow inbound response to outbound SMTP connection:</a:t>
            </a:r>
            <a:r>
              <a:rPr lang="en-US" dirty="0"/>
              <a:t> </a:t>
            </a:r>
            <a:r>
              <a:rPr lang="en-US" altLang="zh-CN" dirty="0"/>
              <a:t>Inbound TCP packets to a destination port above 2013</a:t>
            </a:r>
            <a:r>
              <a:rPr lang="en-US" dirty="0"/>
              <a:t>. </a:t>
            </a:r>
          </a:p>
          <a:p>
            <a:pPr lvl="1" fontAlgn="auto">
              <a:lnSpc>
                <a:spcPct val="90000"/>
              </a:lnSpc>
              <a:spcAft>
                <a:spcPts val="0"/>
              </a:spcAft>
            </a:pPr>
            <a:r>
              <a:rPr lang="en-US" dirty="0"/>
              <a:t>E. Any packets that do not match rules A-D are disallowed.</a:t>
            </a:r>
          </a:p>
        </p:txBody>
      </p:sp>
      <p:pic>
        <p:nvPicPr>
          <p:cNvPr id="6" name="图片 5">
            <a:extLst>
              <a:ext uri="{FF2B5EF4-FFF2-40B4-BE49-F238E27FC236}">
                <a16:creationId xmlns:a16="http://schemas.microsoft.com/office/drawing/2014/main" id="{00E86074-6D77-4EDF-95A8-A6596ABBCEFB}"/>
              </a:ext>
            </a:extLst>
          </p:cNvPr>
          <p:cNvPicPr>
            <a:picLocks noChangeAspect="1"/>
          </p:cNvPicPr>
          <p:nvPr/>
        </p:nvPicPr>
        <p:blipFill>
          <a:blip r:embed="rId3"/>
          <a:stretch>
            <a:fillRect/>
          </a:stretch>
        </p:blipFill>
        <p:spPr>
          <a:xfrm>
            <a:off x="130772" y="1196752"/>
            <a:ext cx="8914903" cy="2097624"/>
          </a:xfrm>
          <a:prstGeom prst="rect">
            <a:avLst/>
          </a:prstGeom>
        </p:spPr>
      </p:pic>
    </p:spTree>
  </p:cSld>
  <p:clrMapOvr>
    <a:masterClrMapping/>
  </p:clrMapOvr>
  <p:transition spd="slow">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 </a:t>
            </a:r>
            <a:endParaRPr lang="zh-CN" altLang="en-US" dirty="0"/>
          </a:p>
        </p:txBody>
      </p:sp>
      <p:sp>
        <p:nvSpPr>
          <p:cNvPr id="3" name="内容占位符 2"/>
          <p:cNvSpPr>
            <a:spLocks noGrp="1"/>
          </p:cNvSpPr>
          <p:nvPr>
            <p:ph idx="1"/>
          </p:nvPr>
        </p:nvSpPr>
        <p:spPr>
          <a:xfrm>
            <a:off x="457200" y="1614462"/>
            <a:ext cx="8229600" cy="2996952"/>
          </a:xfrm>
        </p:spPr>
        <p:txBody>
          <a:bodyPr>
            <a:normAutofit/>
          </a:bodyPr>
          <a:lstStyle/>
          <a:p>
            <a:r>
              <a:rPr lang="en-US" altLang="zh-CN" sz="1800" dirty="0"/>
              <a:t>The original Rule D allows inbound traffic to any destination port above 1023. An external attacker can open a connection from his port 5150 to an internal Web proxy server on port 8080 to attack the server. </a:t>
            </a:r>
          </a:p>
          <a:p>
            <a:r>
              <a:rPr lang="en-US" altLang="zh-CN" sz="1800" dirty="0"/>
              <a:t>To counter this attack, the firewall rule set can be configured with a source port field for each row. For rules B and D, the source port is set to 25; for rules A and C, the source port is set to &gt;1023.</a:t>
            </a:r>
          </a:p>
          <a:p>
            <a:r>
              <a:rPr lang="en-US" altLang="zh-CN" sz="1800" dirty="0"/>
              <a:t>This assumes the attacker cannot send attack packets from Port 25. Is it true?</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pic>
        <p:nvPicPr>
          <p:cNvPr id="6" name="图片 5">
            <a:extLst>
              <a:ext uri="{FF2B5EF4-FFF2-40B4-BE49-F238E27FC236}">
                <a16:creationId xmlns:a16="http://schemas.microsoft.com/office/drawing/2014/main" id="{18DA7F1A-6A2F-43FC-8227-4930F506A0AB}"/>
              </a:ext>
            </a:extLst>
          </p:cNvPr>
          <p:cNvPicPr>
            <a:picLocks noChangeAspect="1"/>
          </p:cNvPicPr>
          <p:nvPr/>
        </p:nvPicPr>
        <p:blipFill>
          <a:blip r:embed="rId2"/>
          <a:stretch>
            <a:fillRect/>
          </a:stretch>
        </p:blipFill>
        <p:spPr>
          <a:xfrm>
            <a:off x="60617" y="4365104"/>
            <a:ext cx="9066097" cy="2095799"/>
          </a:xfrm>
          <a:prstGeom prst="rect">
            <a:avLst/>
          </a:prstGeom>
        </p:spPr>
      </p:pic>
    </p:spTree>
    <p:extLst>
      <p:ext uri="{BB962C8B-B14F-4D97-AF65-F5344CB8AC3E}">
        <p14:creationId xmlns:p14="http://schemas.microsoft.com/office/powerpoint/2010/main" val="346813268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Attacks</a:t>
            </a:r>
            <a:endParaRPr lang="zh-CN" altLang="en-US" dirty="0"/>
          </a:p>
        </p:txBody>
      </p:sp>
      <p:sp>
        <p:nvSpPr>
          <p:cNvPr id="3" name="内容占位符 2"/>
          <p:cNvSpPr>
            <a:spLocks noGrp="1"/>
          </p:cNvSpPr>
          <p:nvPr>
            <p:ph idx="1"/>
          </p:nvPr>
        </p:nvSpPr>
        <p:spPr>
          <a:xfrm>
            <a:off x="313678" y="1722874"/>
            <a:ext cx="8434786" cy="3699606"/>
          </a:xfrm>
        </p:spPr>
        <p:txBody>
          <a:bodyPr>
            <a:normAutofit/>
          </a:bodyPr>
          <a:lstStyle/>
          <a:p>
            <a:r>
              <a:rPr lang="en-US" altLang="zh-CN" sz="1900" dirty="0">
                <a:solidFill>
                  <a:schemeClr val="tx1"/>
                </a:solidFill>
              </a:rPr>
              <a:t>Using port 25 for SMTP receipt is only a default; the attacker’s machine could be configured to have some other application linked to port 25 and send attack packets from it. </a:t>
            </a:r>
          </a:p>
          <a:p>
            <a:r>
              <a:rPr lang="en-US" altLang="zh-CN" sz="1900" dirty="0">
                <a:solidFill>
                  <a:schemeClr val="tx1"/>
                </a:solidFill>
              </a:rPr>
              <a:t>To counter this attack, we can add an ACK flag field to Rule D, indicating that the ACK flag must be set on the incoming packet to ensure that the inbound packet is in response to an earlier outbound packet, not originating from the outside.</a:t>
            </a:r>
          </a:p>
          <a:p>
            <a:pPr lvl="1"/>
            <a:r>
              <a:rPr lang="en-US" altLang="zh-CN" sz="1900" dirty="0">
                <a:solidFill>
                  <a:schemeClr val="tx1"/>
                </a:solidFill>
              </a:rPr>
              <a:t>The rule takes advantage of a feature of TCP  connections: when a TCP connection is initiated, the ACK bit in the TCP header is not set Subsequently, all TCP headers sent over the TCP connection have the ACK bit set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pic>
        <p:nvPicPr>
          <p:cNvPr id="5" name="图片 4">
            <a:extLst>
              <a:ext uri="{FF2B5EF4-FFF2-40B4-BE49-F238E27FC236}">
                <a16:creationId xmlns:a16="http://schemas.microsoft.com/office/drawing/2014/main" id="{34B3A8BC-21FA-4D8E-91F4-D1EF5E173ACC}"/>
              </a:ext>
            </a:extLst>
          </p:cNvPr>
          <p:cNvPicPr>
            <a:picLocks noChangeAspect="1"/>
          </p:cNvPicPr>
          <p:nvPr/>
        </p:nvPicPr>
        <p:blipFill>
          <a:blip r:embed="rId3"/>
          <a:stretch>
            <a:fillRect/>
          </a:stretch>
        </p:blipFill>
        <p:spPr>
          <a:xfrm>
            <a:off x="235792" y="5272298"/>
            <a:ext cx="8672416" cy="1084052"/>
          </a:xfrm>
          <a:prstGeom prst="rect">
            <a:avLst/>
          </a:prstGeom>
        </p:spPr>
      </p:pic>
      <p:sp>
        <p:nvSpPr>
          <p:cNvPr id="6" name="矩形 5">
            <a:extLst>
              <a:ext uri="{FF2B5EF4-FFF2-40B4-BE49-F238E27FC236}">
                <a16:creationId xmlns:a16="http://schemas.microsoft.com/office/drawing/2014/main" id="{79054131-64D0-466D-93BD-3E17576467C3}"/>
              </a:ext>
            </a:extLst>
          </p:cNvPr>
          <p:cNvSpPr/>
          <p:nvPr/>
        </p:nvSpPr>
        <p:spPr>
          <a:xfrm>
            <a:off x="7020272" y="5347389"/>
            <a:ext cx="792088" cy="10089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1008327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57200" y="284277"/>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sz="4300" dirty="0">
                <a:solidFill>
                  <a:srgbClr val="FFB91D"/>
                </a:solidFill>
                <a:effectLst/>
              </a:rPr>
              <a:t>Advantages And Weaknesses</a:t>
            </a:r>
          </a:p>
        </p:txBody>
      </p:sp>
      <p:sp>
        <p:nvSpPr>
          <p:cNvPr id="217091" name="Rectangle 3"/>
          <p:cNvSpPr>
            <a:spLocks noGrp="1" noChangeArrowheads="1"/>
          </p:cNvSpPr>
          <p:nvPr>
            <p:ph idx="1"/>
          </p:nvPr>
        </p:nvSpPr>
        <p:spPr>
          <a:xfrm>
            <a:off x="457200" y="1808277"/>
            <a:ext cx="8153400" cy="4668723"/>
          </a:xfrm>
        </p:spPr>
        <p:txBody>
          <a:bodyPr wrap="square" numCol="1" anchor="t" anchorCtr="0" compatLnSpc="1">
            <a:prstTxWarp prst="textNoShape">
              <a:avLst/>
            </a:prstTxWarp>
            <a:normAutofit fontScale="92500" lnSpcReduction="20000"/>
          </a:bodyPr>
          <a:lstStyle/>
          <a:p>
            <a:pPr>
              <a:lnSpc>
                <a:spcPct val="90000"/>
              </a:lnSpc>
            </a:pPr>
            <a:r>
              <a:rPr lang="en-US" sz="3200" dirty="0"/>
              <a:t>Advantages</a:t>
            </a:r>
          </a:p>
          <a:p>
            <a:pPr lvl="1">
              <a:lnSpc>
                <a:spcPct val="90000"/>
              </a:lnSpc>
            </a:pPr>
            <a:r>
              <a:rPr lang="en-US" sz="2000" dirty="0"/>
              <a:t>Simplicity</a:t>
            </a:r>
          </a:p>
          <a:p>
            <a:pPr lvl="1">
              <a:lnSpc>
                <a:spcPct val="90000"/>
              </a:lnSpc>
            </a:pPr>
            <a:r>
              <a:rPr lang="en-US" sz="2000" dirty="0"/>
              <a:t>Transparent to users and are very fast</a:t>
            </a:r>
          </a:p>
          <a:p>
            <a:pPr>
              <a:lnSpc>
                <a:spcPct val="90000"/>
              </a:lnSpc>
            </a:pPr>
            <a:r>
              <a:rPr lang="en-US" sz="3200" dirty="0"/>
              <a:t>Weaknesses</a:t>
            </a:r>
          </a:p>
          <a:p>
            <a:pPr lvl="1">
              <a:lnSpc>
                <a:spcPct val="90000"/>
              </a:lnSpc>
            </a:pPr>
            <a:r>
              <a:rPr lang="en-US" sz="2000" dirty="0"/>
              <a:t>Cannot prevent attacks that employ application specific vulnerabilities, e.g., SQL injection attacks</a:t>
            </a:r>
          </a:p>
          <a:p>
            <a:pPr lvl="2">
              <a:lnSpc>
                <a:spcPct val="90000"/>
              </a:lnSpc>
            </a:pPr>
            <a:r>
              <a:rPr lang="en-US" sz="2000" dirty="0"/>
              <a:t>e.g., cannot block specific application commands; if a packet filter firewall allows a given application, all functions available within that application will be permitted.</a:t>
            </a:r>
          </a:p>
          <a:p>
            <a:pPr lvl="1">
              <a:lnSpc>
                <a:spcPct val="90000"/>
              </a:lnSpc>
            </a:pPr>
            <a:r>
              <a:rPr lang="en-US" sz="2000" dirty="0"/>
              <a:t>Limited logging functionality</a:t>
            </a:r>
          </a:p>
          <a:p>
            <a:pPr lvl="2">
              <a:lnSpc>
                <a:spcPct val="90000"/>
              </a:lnSpc>
            </a:pPr>
            <a:r>
              <a:rPr lang="en-US" sz="2000" dirty="0"/>
              <a:t>Only source address, destination address, and traffic type.</a:t>
            </a:r>
          </a:p>
          <a:p>
            <a:pPr lvl="1">
              <a:lnSpc>
                <a:spcPct val="90000"/>
              </a:lnSpc>
            </a:pPr>
            <a:r>
              <a:rPr lang="en-US" sz="2000" dirty="0"/>
              <a:t>Do not support advanced user authentication </a:t>
            </a:r>
          </a:p>
          <a:p>
            <a:pPr lvl="2">
              <a:lnSpc>
                <a:spcPct val="90000"/>
              </a:lnSpc>
            </a:pPr>
            <a:r>
              <a:rPr lang="en-US" sz="2000" dirty="0"/>
              <a:t>Due to the lack of upper-layer functionality </a:t>
            </a:r>
          </a:p>
          <a:p>
            <a:pPr lvl="1">
              <a:lnSpc>
                <a:spcPct val="90000"/>
              </a:lnSpc>
            </a:pPr>
            <a:r>
              <a:rPr lang="en-US" sz="2000" dirty="0"/>
              <a:t>Vulnerable to attacks on TCP/IP protocol bugs, e.g., IP address spoofing</a:t>
            </a:r>
          </a:p>
          <a:p>
            <a:pPr lvl="1">
              <a:lnSpc>
                <a:spcPct val="90000"/>
              </a:lnSpc>
            </a:pPr>
            <a:r>
              <a:rPr lang="en-US" sz="2000" dirty="0"/>
              <a:t>Improper configuration of firewall policy can lead to breaches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969954"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7090" name="Rectangle 2"/>
          <p:cNvSpPr>
            <a:spLocks noGrp="1" noChangeArrowheads="1"/>
          </p:cNvSpPr>
          <p:nvPr>
            <p:ph type="title"/>
          </p:nvPr>
        </p:nvSpPr>
        <p:spPr>
          <a:xfrm>
            <a:off x="467544" y="188640"/>
            <a:ext cx="8229600" cy="1524000"/>
          </a:xfrm>
        </p:spPr>
        <p:txBody>
          <a:bodyPr wrap="square" numCol="1" anchorCtr="0" compatLnSpc="1">
            <a:prstTxWarp prst="textNoShape">
              <a:avLst/>
            </a:prstTxWarp>
          </a:bodyPr>
          <a:lstStyle/>
          <a:p>
            <a:r>
              <a:rPr lang="en-US" sz="4300" dirty="0">
                <a:solidFill>
                  <a:srgbClr val="FFB91D"/>
                </a:solidFill>
                <a:effectLst/>
              </a:rPr>
              <a:t>Packet Filter </a:t>
            </a:r>
            <a:br>
              <a:rPr lang="en-US" sz="4300" dirty="0">
                <a:solidFill>
                  <a:srgbClr val="FFB91D"/>
                </a:solidFill>
                <a:effectLst/>
              </a:rPr>
            </a:br>
            <a:r>
              <a:rPr lang="en-US" altLang="zh-CN" sz="4300" dirty="0">
                <a:solidFill>
                  <a:srgbClr val="FFB91D"/>
                </a:solidFill>
                <a:effectLst/>
              </a:rPr>
              <a:t>Attacks and Countermeasures</a:t>
            </a:r>
            <a:endParaRPr lang="en-US" sz="4300" dirty="0">
              <a:solidFill>
                <a:srgbClr val="FFB91D"/>
              </a:solidFill>
              <a:effectLst/>
            </a:endParaRPr>
          </a:p>
        </p:txBody>
      </p:sp>
      <p:sp>
        <p:nvSpPr>
          <p:cNvPr id="217091" name="Rectangle 3"/>
          <p:cNvSpPr>
            <a:spLocks noGrp="1" noChangeArrowheads="1"/>
          </p:cNvSpPr>
          <p:nvPr>
            <p:ph idx="1"/>
          </p:nvPr>
        </p:nvSpPr>
        <p:spPr>
          <a:xfrm>
            <a:off x="0" y="1712640"/>
            <a:ext cx="8964488" cy="4096736"/>
          </a:xfrm>
        </p:spPr>
        <p:txBody>
          <a:bodyPr wrap="square" numCol="1" anchor="t" anchorCtr="0" compatLnSpc="1">
            <a:prstTxWarp prst="textNoShape">
              <a:avLst/>
            </a:prstTxWarp>
            <a:normAutofit fontScale="25000" lnSpcReduction="20000"/>
          </a:bodyPr>
          <a:lstStyle/>
          <a:p>
            <a:r>
              <a:rPr lang="en-US" altLang="zh-CN" sz="6400" dirty="0"/>
              <a:t>IP address spoofing </a:t>
            </a:r>
          </a:p>
          <a:p>
            <a:pPr lvl="1"/>
            <a:r>
              <a:rPr lang="en-US" altLang="zh-CN" sz="5700" dirty="0"/>
              <a:t>Intruder transmits packets from the outside with a source IP address field containing an address of an internal host  to attack systems that employ simple source address security, in which packets from trusted internal hosts are accepted. </a:t>
            </a:r>
          </a:p>
          <a:p>
            <a:pPr lvl="1"/>
            <a:r>
              <a:rPr lang="en-US" altLang="zh-CN" sz="5700" dirty="0"/>
              <a:t>Countermeasure is to discard packets with an inside source address if the packet arrives on an external interface.</a:t>
            </a:r>
          </a:p>
          <a:p>
            <a:r>
              <a:rPr lang="en-US" altLang="zh-CN" sz="6400" dirty="0"/>
              <a:t>Source routing attack</a:t>
            </a:r>
          </a:p>
          <a:p>
            <a:pPr lvl="1"/>
            <a:r>
              <a:rPr lang="en-US" altLang="zh-CN" sz="5700" dirty="0"/>
              <a:t>Source routing allows a sender of a packet to partially or completely specify the route the packet takes through the network. In contrast, in non-source routing protocols, routers in the network determine the path based on the packet's destination. This can be used to bypass certain security measures on routers that do not analyze the source routing information. </a:t>
            </a:r>
          </a:p>
          <a:p>
            <a:pPr lvl="1"/>
            <a:r>
              <a:rPr lang="en-US" altLang="zh-CN" sz="5700" dirty="0"/>
              <a:t>Countermeasure is to discard all packets that use this option.</a:t>
            </a:r>
          </a:p>
          <a:p>
            <a:r>
              <a:rPr lang="en-US" altLang="zh-CN" sz="6400" dirty="0"/>
              <a:t>Tiny fragment attack</a:t>
            </a:r>
          </a:p>
          <a:p>
            <a:pPr lvl="1"/>
            <a:r>
              <a:rPr lang="en-US" altLang="zh-CN" sz="5700" dirty="0"/>
              <a:t>Intruder uses the IP fragmentation option to create extremely small fragments and force the TCP header information into a separate packet fragment,</a:t>
            </a:r>
            <a:r>
              <a:rPr lang="zh-CN" altLang="en-US" sz="5700" dirty="0"/>
              <a:t> </a:t>
            </a:r>
            <a:r>
              <a:rPr lang="en-US" altLang="zh-CN" sz="5700" dirty="0"/>
              <a:t>in order to circumvent filtering rules that depend on TCP header information (port numbers). The attacker hopes that the filtering firewall examines only the first fragment (IP addresses without port numbers) and that the remaining fragments are passed through. </a:t>
            </a:r>
          </a:p>
          <a:p>
            <a:pPr lvl="1"/>
            <a:r>
              <a:rPr lang="en-US" altLang="zh-CN" sz="5700" dirty="0"/>
              <a:t>Countermeasure is to enforce a rule that the first fragment of a packet must contain a predefined minimum amount of the TCP header. If the first fragment is rejected, the filter can remember the packet and discard all subsequent fragments.</a:t>
            </a:r>
          </a:p>
          <a:p>
            <a:endParaRPr lang="en-US" altLang="zh-CN" sz="4400"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3" name="矩形 2"/>
          <p:cNvSpPr/>
          <p:nvPr/>
        </p:nvSpPr>
        <p:spPr>
          <a:xfrm>
            <a:off x="179512"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6" name="矩形 5"/>
          <p:cNvSpPr/>
          <p:nvPr/>
        </p:nvSpPr>
        <p:spPr>
          <a:xfrm>
            <a:off x="1043608" y="60932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7" name="矩形 6"/>
          <p:cNvSpPr/>
          <p:nvPr/>
        </p:nvSpPr>
        <p:spPr>
          <a:xfrm>
            <a:off x="1917332" y="6093296"/>
            <a:ext cx="157454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4" name="右箭头 3"/>
          <p:cNvSpPr/>
          <p:nvPr/>
        </p:nvSpPr>
        <p:spPr>
          <a:xfrm>
            <a:off x="3603936" y="6106812"/>
            <a:ext cx="128317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3501508" y="5939407"/>
            <a:ext cx="1337226" cy="307777"/>
          </a:xfrm>
          <a:prstGeom prst="rect">
            <a:avLst/>
          </a:prstGeom>
          <a:noFill/>
        </p:spPr>
        <p:txBody>
          <a:bodyPr wrap="none" rtlCol="0">
            <a:spAutoFit/>
          </a:bodyPr>
          <a:lstStyle/>
          <a:p>
            <a:r>
              <a:rPr lang="en-US" altLang="zh-CN" sz="1400" dirty="0"/>
              <a:t>Fragmentation</a:t>
            </a:r>
            <a:endParaRPr lang="zh-CN" altLang="en-US" sz="1400" dirty="0"/>
          </a:p>
        </p:txBody>
      </p:sp>
      <p:sp>
        <p:nvSpPr>
          <p:cNvPr id="10" name="矩形 9"/>
          <p:cNvSpPr/>
          <p:nvPr/>
        </p:nvSpPr>
        <p:spPr>
          <a:xfrm>
            <a:off x="5027874"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IP Header</a:t>
            </a:r>
            <a:endParaRPr lang="zh-CN" altLang="en-US" sz="1600" dirty="0"/>
          </a:p>
        </p:txBody>
      </p:sp>
      <p:sp>
        <p:nvSpPr>
          <p:cNvPr id="15" name="文本框 14"/>
          <p:cNvSpPr txBox="1"/>
          <p:nvPr/>
        </p:nvSpPr>
        <p:spPr>
          <a:xfrm>
            <a:off x="5109449" y="5805264"/>
            <a:ext cx="700833" cy="307777"/>
          </a:xfrm>
          <a:prstGeom prst="rect">
            <a:avLst/>
          </a:prstGeom>
          <a:noFill/>
        </p:spPr>
        <p:txBody>
          <a:bodyPr wrap="none" rtlCol="0">
            <a:spAutoFit/>
          </a:bodyPr>
          <a:lstStyle/>
          <a:p>
            <a:r>
              <a:rPr lang="en-US" altLang="zh-CN" sz="1400" dirty="0"/>
              <a:t>Frag 1</a:t>
            </a:r>
            <a:endParaRPr lang="zh-CN" altLang="en-US" sz="1400" dirty="0"/>
          </a:p>
        </p:txBody>
      </p:sp>
      <p:sp>
        <p:nvSpPr>
          <p:cNvPr id="16" name="矩形 15"/>
          <p:cNvSpPr/>
          <p:nvPr/>
        </p:nvSpPr>
        <p:spPr>
          <a:xfrm>
            <a:off x="6023190" y="6093296"/>
            <a:ext cx="979825"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6081110" y="61553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TCP Header</a:t>
            </a:r>
            <a:endParaRPr lang="zh-CN" altLang="en-US" sz="1600" dirty="0"/>
          </a:p>
        </p:txBody>
      </p:sp>
      <p:sp>
        <p:nvSpPr>
          <p:cNvPr id="18" name="文本框 17"/>
          <p:cNvSpPr txBox="1"/>
          <p:nvPr/>
        </p:nvSpPr>
        <p:spPr>
          <a:xfrm>
            <a:off x="6162685" y="5805264"/>
            <a:ext cx="700833" cy="307777"/>
          </a:xfrm>
          <a:prstGeom prst="rect">
            <a:avLst/>
          </a:prstGeom>
          <a:noFill/>
        </p:spPr>
        <p:txBody>
          <a:bodyPr wrap="none" rtlCol="0">
            <a:spAutoFit/>
          </a:bodyPr>
          <a:lstStyle/>
          <a:p>
            <a:r>
              <a:rPr lang="en-US" altLang="zh-CN" sz="1400" dirty="0"/>
              <a:t>Frag 2</a:t>
            </a:r>
            <a:endParaRPr lang="zh-CN" altLang="en-US" sz="1400" dirty="0"/>
          </a:p>
        </p:txBody>
      </p:sp>
      <p:sp>
        <p:nvSpPr>
          <p:cNvPr id="19" name="文本框 18"/>
          <p:cNvSpPr txBox="1"/>
          <p:nvPr/>
        </p:nvSpPr>
        <p:spPr>
          <a:xfrm>
            <a:off x="7213169" y="5805264"/>
            <a:ext cx="700833" cy="307777"/>
          </a:xfrm>
          <a:prstGeom prst="rect">
            <a:avLst/>
          </a:prstGeom>
          <a:noFill/>
        </p:spPr>
        <p:txBody>
          <a:bodyPr wrap="none" rtlCol="0">
            <a:spAutoFit/>
          </a:bodyPr>
          <a:lstStyle/>
          <a:p>
            <a:r>
              <a:rPr lang="en-US" altLang="zh-CN" sz="1400" dirty="0"/>
              <a:t>Frag 3</a:t>
            </a:r>
            <a:endParaRPr lang="zh-CN" altLang="en-US" sz="1400" dirty="0"/>
          </a:p>
        </p:txBody>
      </p:sp>
      <p:sp>
        <p:nvSpPr>
          <p:cNvPr id="20" name="矩形 19"/>
          <p:cNvSpPr/>
          <p:nvPr/>
        </p:nvSpPr>
        <p:spPr>
          <a:xfrm>
            <a:off x="7068090" y="6077787"/>
            <a:ext cx="1058399" cy="628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7092280" y="6139848"/>
            <a:ext cx="1020465" cy="519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Payload</a:t>
            </a:r>
            <a:endParaRPr lang="zh-CN" altLang="en-US" sz="1600" dirty="0"/>
          </a:p>
        </p:txBody>
      </p:sp>
      <p:sp>
        <p:nvSpPr>
          <p:cNvPr id="22" name="文本框 21"/>
          <p:cNvSpPr txBox="1"/>
          <p:nvPr/>
        </p:nvSpPr>
        <p:spPr>
          <a:xfrm>
            <a:off x="8126489" y="5805264"/>
            <a:ext cx="880369" cy="307777"/>
          </a:xfrm>
          <a:prstGeom prst="rect">
            <a:avLst/>
          </a:prstGeom>
          <a:noFill/>
        </p:spPr>
        <p:txBody>
          <a:bodyPr wrap="none" rtlCol="0">
            <a:spAutoFit/>
          </a:bodyPr>
          <a:lstStyle/>
          <a:p>
            <a:r>
              <a:rPr lang="en-US" altLang="zh-CN" sz="1400" dirty="0"/>
              <a:t>Frag 4…</a:t>
            </a:r>
            <a:endParaRPr lang="zh-CN" altLang="en-US" sz="1400" dirty="0"/>
          </a:p>
        </p:txBody>
      </p:sp>
    </p:spTree>
    <p:extLst>
      <p:ext uri="{BB962C8B-B14F-4D97-AF65-F5344CB8AC3E}">
        <p14:creationId xmlns:p14="http://schemas.microsoft.com/office/powerpoint/2010/main" val="279878434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21840" y="-457003"/>
            <a:ext cx="8686800" cy="1600200"/>
          </a:xfrm>
        </p:spPr>
        <p:txBody>
          <a:bodyPr/>
          <a:lstStyle/>
          <a:p>
            <a:pPr fontAlgn="auto">
              <a:spcAft>
                <a:spcPts val="0"/>
              </a:spcAft>
              <a:defRPr/>
            </a:pPr>
            <a:r>
              <a:rPr lang="en-US" dirty="0" err="1">
                <a:solidFill>
                  <a:srgbClr val="FFB91D"/>
                </a:solidFill>
                <a:ea typeface="+mj-ea"/>
                <a:cs typeface="+mj-cs"/>
              </a:rPr>
              <a:t>Stateful</a:t>
            </a:r>
            <a:r>
              <a:rPr lang="en-US" dirty="0">
                <a:solidFill>
                  <a:srgbClr val="FFB91D"/>
                </a:solidFill>
                <a:ea typeface="+mj-ea"/>
                <a:cs typeface="+mj-cs"/>
              </a:rPr>
              <a:t> Inspection Firewall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20307040"/>
              </p:ext>
            </p:extLst>
          </p:nvPr>
        </p:nvGraphicFramePr>
        <p:xfrm>
          <a:off x="0" y="1171774"/>
          <a:ext cx="6696744"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pic>
        <p:nvPicPr>
          <p:cNvPr id="3" name="图片 2"/>
          <p:cNvPicPr>
            <a:picLocks noChangeAspect="1"/>
          </p:cNvPicPr>
          <p:nvPr/>
        </p:nvPicPr>
        <p:blipFill>
          <a:blip r:embed="rId8"/>
          <a:stretch>
            <a:fillRect/>
          </a:stretch>
        </p:blipFill>
        <p:spPr>
          <a:xfrm>
            <a:off x="6019671" y="4077072"/>
            <a:ext cx="3085581" cy="267298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820" y="-1860"/>
            <a:ext cx="9144000" cy="2062103"/>
          </a:xfrm>
          <a:prstGeom prst="rect">
            <a:avLst/>
          </a:prstGeom>
          <a:noFill/>
        </p:spPr>
        <p:txBody>
          <a:bodyPr>
            <a:spAutoFit/>
          </a:bodyPr>
          <a:lstStyle/>
          <a:p>
            <a:pPr algn="ctr">
              <a:spcBef>
                <a:spcPts val="600"/>
              </a:spcBef>
              <a:spcAft>
                <a:spcPts val="600"/>
              </a:spcAft>
              <a:defRPr/>
            </a:pPr>
            <a:r>
              <a:rPr lang="en-US" sz="3600" dirty="0">
                <a:latin typeface="+mn-lt"/>
              </a:rPr>
              <a:t>Table 9.2  </a:t>
            </a:r>
          </a:p>
          <a:p>
            <a:pPr algn="ctr">
              <a:spcBef>
                <a:spcPts val="600"/>
              </a:spcBef>
              <a:spcAft>
                <a:spcPts val="600"/>
              </a:spcAft>
              <a:defRPr/>
            </a:pPr>
            <a:r>
              <a:rPr lang="en-US" sz="3600" dirty="0">
                <a:latin typeface="+mn-lt"/>
              </a:rPr>
              <a:t>Example </a:t>
            </a:r>
            <a:r>
              <a:rPr lang="en-US" sz="3600" dirty="0" err="1">
                <a:latin typeface="+mn-lt"/>
              </a:rPr>
              <a:t>Stateful</a:t>
            </a:r>
            <a:r>
              <a:rPr lang="en-US" sz="3600" dirty="0">
                <a:latin typeface="+mn-lt"/>
              </a:rPr>
              <a:t> Firewall </a:t>
            </a:r>
          </a:p>
          <a:p>
            <a:pPr algn="ctr">
              <a:spcBef>
                <a:spcPts val="600"/>
              </a:spcBef>
              <a:spcAft>
                <a:spcPts val="600"/>
              </a:spcAft>
              <a:defRPr/>
            </a:pPr>
            <a:r>
              <a:rPr lang="en-US" sz="3600" dirty="0">
                <a:latin typeface="+mn-lt"/>
              </a:rPr>
              <a:t>Connection State Table </a:t>
            </a:r>
            <a:endParaRPr lang="en-US" sz="3600" dirty="0">
              <a:solidFill>
                <a:srgbClr val="FFB91D"/>
              </a:solidFill>
              <a:effectLst>
                <a:outerShdw blurRad="50800" dist="50800" dir="2700000" algn="tl" rotWithShape="0">
                  <a:schemeClr val="bg1">
                    <a:alpha val="30000"/>
                  </a:schemeClr>
                </a:outerShdw>
              </a:effectLst>
              <a:latin typeface="+mn-lt"/>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89683628"/>
              </p:ext>
            </p:extLst>
          </p:nvPr>
        </p:nvGraphicFramePr>
        <p:xfrm>
          <a:off x="212504" y="1916832"/>
          <a:ext cx="8780631" cy="4252832"/>
        </p:xfrm>
        <a:graphic>
          <a:graphicData uri="http://schemas.openxmlformats.org/presentationml/2006/ole">
            <mc:AlternateContent xmlns:mc="http://schemas.openxmlformats.org/markup-compatibility/2006">
              <mc:Choice xmlns:v="urn:schemas-microsoft-com:vml" Requires="v">
                <p:oleObj spid="_x0000_s33889" name="Document" r:id="rId4" imgW="6083076" imgH="2946292" progId="Word.Document.12">
                  <p:embed/>
                </p:oleObj>
              </mc:Choice>
              <mc:Fallback>
                <p:oleObj name="Document" r:id="rId4" imgW="6083076" imgH="2946292" progId="Word.Document.12">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04" y="1916832"/>
                        <a:ext cx="8780631" cy="425283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
        <p:nvSpPr>
          <p:cNvPr id="6" name="圆角矩形 2">
            <a:extLst>
              <a:ext uri="{FF2B5EF4-FFF2-40B4-BE49-F238E27FC236}">
                <a16:creationId xmlns:a16="http://schemas.microsoft.com/office/drawing/2014/main" id="{221546E3-FF2A-42C2-A501-52CD804DE880}"/>
              </a:ext>
            </a:extLst>
          </p:cNvPr>
          <p:cNvSpPr/>
          <p:nvPr/>
        </p:nvSpPr>
        <p:spPr>
          <a:xfrm>
            <a:off x="706634" y="6034856"/>
            <a:ext cx="773073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ea typeface="ＭＳ Ｐゴシック" pitchFamily="-1" charset="-128"/>
                <a:cs typeface="ＭＳ Ｐゴシック" pitchFamily="-1" charset="-128"/>
              </a:rPr>
              <a:t>Some stateful firewalls also keep track of TCP sequence numbers.</a:t>
            </a:r>
            <a:endParaRPr lang="zh-CN" altLang="en-US" sz="2000" dirty="0"/>
          </a:p>
        </p:txBody>
      </p:sp>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Application-Level Gateway</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pic>
        <p:nvPicPr>
          <p:cNvPr id="3" name="图片 2"/>
          <p:cNvPicPr>
            <a:picLocks noChangeAspect="1"/>
          </p:cNvPicPr>
          <p:nvPr/>
        </p:nvPicPr>
        <p:blipFill>
          <a:blip r:embed="rId3"/>
          <a:stretch>
            <a:fillRect/>
          </a:stretch>
        </p:blipFill>
        <p:spPr>
          <a:xfrm>
            <a:off x="5076056" y="3176724"/>
            <a:ext cx="4029195" cy="3028898"/>
          </a:xfrm>
          <a:prstGeom prst="rect">
            <a:avLst/>
          </a:prstGeom>
        </p:spPr>
      </p:pic>
      <p:sp>
        <p:nvSpPr>
          <p:cNvPr id="6" name="Rectangle 3">
            <a:extLst>
              <a:ext uri="{FF2B5EF4-FFF2-40B4-BE49-F238E27FC236}">
                <a16:creationId xmlns:a16="http://schemas.microsoft.com/office/drawing/2014/main" id="{A4F67965-EDDE-48CF-B1E4-25AF547E242A}"/>
              </a:ext>
            </a:extLst>
          </p:cNvPr>
          <p:cNvSpPr txBox="1">
            <a:spLocks noChangeArrowheads="1"/>
          </p:cNvSpPr>
          <p:nvPr/>
        </p:nvSpPr>
        <p:spPr>
          <a:xfrm>
            <a:off x="38749" y="1589230"/>
            <a:ext cx="5037307" cy="5268770"/>
          </a:xfrm>
          <a:prstGeom prst="rect">
            <a:avLst/>
          </a:prstGeom>
        </p:spPr>
        <p:txBody>
          <a:bodyPr vert="horz" wrap="square" lIns="91440" tIns="45720" rIns="91440" bIns="45720" numCol="1" rtlCol="0" anchor="t" anchorCtr="0" compatLnSpc="1">
            <a:prstTxWarp prst="textNoShape">
              <a:avLst/>
            </a:prstTxWarp>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2000" dirty="0"/>
              <a:t>Also called an application proxy. Acts as a relay of application-level traffic</a:t>
            </a:r>
          </a:p>
          <a:p>
            <a:pPr lvl="1" fontAlgn="auto">
              <a:spcAft>
                <a:spcPts val="0"/>
              </a:spcAft>
            </a:pPr>
            <a:r>
              <a:rPr lang="en-US" altLang="zh-CN" dirty="0"/>
              <a:t>User contacts the gateway using a TCP/IP application, such as Telnet or FTP</a:t>
            </a:r>
          </a:p>
          <a:p>
            <a:pPr lvl="1" fontAlgn="auto">
              <a:spcAft>
                <a:spcPts val="0"/>
              </a:spcAft>
            </a:pPr>
            <a:r>
              <a:rPr lang="en-US" altLang="zh-CN" dirty="0"/>
              <a:t>Gateway asks the user for the name of the remote host to be accessed. </a:t>
            </a:r>
          </a:p>
          <a:p>
            <a:pPr lvl="1" fontAlgn="auto">
              <a:spcAft>
                <a:spcPts val="0"/>
              </a:spcAft>
            </a:pPr>
            <a:r>
              <a:rPr lang="en-US" altLang="zh-CN" dirty="0"/>
              <a:t>User responds and provides a valid user ID and authentication information. </a:t>
            </a:r>
          </a:p>
          <a:p>
            <a:pPr lvl="1" fontAlgn="auto">
              <a:spcAft>
                <a:spcPts val="0"/>
              </a:spcAft>
            </a:pPr>
            <a:r>
              <a:rPr lang="en-US" altLang="zh-CN" dirty="0"/>
              <a:t>Gateway contacts the application on the remote host and relays TCP segments containing the application data between the two endpoints. </a:t>
            </a:r>
          </a:p>
          <a:p>
            <a:pPr fontAlgn="auto">
              <a:spcAft>
                <a:spcPts val="0"/>
              </a:spcAft>
            </a:pPr>
            <a:r>
              <a:rPr lang="en-US" altLang="zh-CN" sz="2000" dirty="0"/>
              <a:t>Tend to be more secure than packet filters</a:t>
            </a:r>
          </a:p>
          <a:p>
            <a:pPr lvl="1" fontAlgn="auto">
              <a:spcAft>
                <a:spcPts val="0"/>
              </a:spcAft>
            </a:pPr>
            <a:r>
              <a:rPr lang="en-US" altLang="zh-CN" dirty="0"/>
              <a:t>Rather than trying to deal with the numerous possible combinations that are to be allowed and forbidden at the TCP and IP level, the application-level gateway need only scrutinize a few allowed applications. </a:t>
            </a:r>
          </a:p>
          <a:p>
            <a:pPr fontAlgn="auto">
              <a:spcAft>
                <a:spcPts val="0"/>
              </a:spcAft>
            </a:pPr>
            <a:r>
              <a:rPr lang="en-US" altLang="zh-CN" sz="2000" dirty="0"/>
              <a:t>Disadvantage is the additional processing overhead on each connection</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470B-93D0-496D-908C-A26CDAE44160}"/>
              </a:ext>
            </a:extLst>
          </p:cNvPr>
          <p:cNvSpPr>
            <a:spLocks noGrp="1"/>
          </p:cNvSpPr>
          <p:nvPr>
            <p:ph type="title"/>
          </p:nvPr>
        </p:nvSpPr>
        <p:spPr/>
        <p:txBody>
          <a:bodyPr/>
          <a:lstStyle/>
          <a:p>
            <a:r>
              <a:rPr lang="en-US" dirty="0"/>
              <a:t>Circuit-Level Gateway</a:t>
            </a:r>
            <a:endParaRPr lang="en-SE" dirty="0"/>
          </a:p>
        </p:txBody>
      </p:sp>
      <p:sp>
        <p:nvSpPr>
          <p:cNvPr id="3" name="Content Placeholder 2">
            <a:extLst>
              <a:ext uri="{FF2B5EF4-FFF2-40B4-BE49-F238E27FC236}">
                <a16:creationId xmlns:a16="http://schemas.microsoft.com/office/drawing/2014/main" id="{356234DE-818E-456F-A3AA-C5AAD856B3F1}"/>
              </a:ext>
            </a:extLst>
          </p:cNvPr>
          <p:cNvSpPr>
            <a:spLocks noGrp="1"/>
          </p:cNvSpPr>
          <p:nvPr>
            <p:ph idx="1"/>
          </p:nvPr>
        </p:nvSpPr>
        <p:spPr/>
        <p:txBody>
          <a:bodyPr>
            <a:normAutofit fontScale="92500" lnSpcReduction="10000"/>
          </a:bodyPr>
          <a:lstStyle/>
          <a:p>
            <a:r>
              <a:rPr lang="en-US" dirty="0"/>
              <a:t>Circuit level gateway</a:t>
            </a:r>
          </a:p>
          <a:p>
            <a:pPr lvl="1"/>
            <a:r>
              <a:rPr lang="en-US" dirty="0"/>
              <a:t>Sets up two TCP connections, one between itself and a TCP user on an inner host and one on an outside host</a:t>
            </a:r>
          </a:p>
          <a:p>
            <a:pPr lvl="1"/>
            <a:r>
              <a:rPr lang="en-US" dirty="0"/>
              <a:t>Relays TCP segments from one connection to the other without examining contents</a:t>
            </a:r>
          </a:p>
          <a:p>
            <a:r>
              <a:rPr lang="en-US" dirty="0"/>
              <a:t>Security function consists of determining which connections will be allowed</a:t>
            </a:r>
          </a:p>
          <a:p>
            <a:pPr lvl="1"/>
            <a:r>
              <a:rPr lang="en-US" dirty="0"/>
              <a:t>Typically used when inside users are trusted</a:t>
            </a:r>
          </a:p>
          <a:p>
            <a:pPr lvl="1"/>
            <a:r>
              <a:rPr lang="en-US" dirty="0"/>
              <a:t>May use application-level proxy inbound and circuit-level proxy outbound</a:t>
            </a:r>
          </a:p>
          <a:p>
            <a:endParaRPr lang="en-SE" dirty="0"/>
          </a:p>
        </p:txBody>
      </p:sp>
      <p:sp>
        <p:nvSpPr>
          <p:cNvPr id="4" name="Slide Number Placeholder 3">
            <a:extLst>
              <a:ext uri="{FF2B5EF4-FFF2-40B4-BE49-F238E27FC236}">
                <a16:creationId xmlns:a16="http://schemas.microsoft.com/office/drawing/2014/main" id="{FD4F9606-EF09-44E3-A4DC-F847E87600C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spTree>
    <p:extLst>
      <p:ext uri="{BB962C8B-B14F-4D97-AF65-F5344CB8AC3E}">
        <p14:creationId xmlns:p14="http://schemas.microsoft.com/office/powerpoint/2010/main" val="233573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67544" y="-99392"/>
            <a:ext cx="8229600" cy="1600200"/>
          </a:xfrm>
        </p:spPr>
        <p:txBody>
          <a:bodyPr/>
          <a:lstStyle/>
          <a:p>
            <a:pPr eaLnBrk="1" fontAlgn="auto" hangingPunct="1">
              <a:spcAft>
                <a:spcPts val="0"/>
              </a:spcAft>
              <a:defRPr/>
            </a:pPr>
            <a:r>
              <a:rPr lang="en-US" dirty="0">
                <a:solidFill>
                  <a:schemeClr val="accent6">
                    <a:lumMod val="60000"/>
                    <a:lumOff val="40000"/>
                  </a:schemeClr>
                </a:solidFill>
                <a:ea typeface="+mj-ea"/>
                <a:cs typeface="+mj-cs"/>
              </a:rPr>
              <a:t>Host-Based Firewalls</a:t>
            </a:r>
          </a:p>
        </p:txBody>
      </p:sp>
      <p:sp>
        <p:nvSpPr>
          <p:cNvPr id="231427" name="Rectangle 3"/>
          <p:cNvSpPr>
            <a:spLocks noGrp="1" noChangeArrowheads="1"/>
          </p:cNvSpPr>
          <p:nvPr>
            <p:ph idx="1"/>
          </p:nvPr>
        </p:nvSpPr>
        <p:spPr>
          <a:xfrm>
            <a:off x="323528" y="1905000"/>
            <a:ext cx="8458200" cy="4953000"/>
          </a:xfrm>
        </p:spPr>
        <p:txBody>
          <a:bodyPr wrap="square" numCol="1" anchor="t" anchorCtr="0" compatLnSpc="1">
            <a:prstTxWarp prst="textNoShape">
              <a:avLst/>
            </a:prstTxWarp>
          </a:bodyPr>
          <a:lstStyle/>
          <a:p>
            <a:pPr eaLnBrk="1" hangingPunct="1"/>
            <a:r>
              <a:rPr lang="en-US" dirty="0">
                <a:solidFill>
                  <a:schemeClr val="tx1"/>
                </a:solidFill>
                <a:ea typeface="ＭＳ Ｐゴシック" pitchFamily="-110" charset="-128"/>
                <a:cs typeface="ＭＳ Ｐゴシック" pitchFamily="-110" charset="-128"/>
              </a:rPr>
              <a:t>Used to secure an individual host</a:t>
            </a:r>
          </a:p>
          <a:p>
            <a:pPr lvl="1"/>
            <a:r>
              <a:rPr lang="en-US" dirty="0">
                <a:solidFill>
                  <a:schemeClr val="tx1"/>
                </a:solidFill>
                <a:ea typeface="ＭＳ Ｐゴシック" pitchFamily="-110" charset="-128"/>
                <a:cs typeface="ＭＳ Ｐゴシック" pitchFamily="-110" charset="-128"/>
              </a:rPr>
              <a:t>In contrast to network firewalls at the network perimeter</a:t>
            </a:r>
          </a:p>
          <a:p>
            <a:pPr eaLnBrk="1" hangingPunct="1"/>
            <a:r>
              <a:rPr lang="en-US" dirty="0">
                <a:solidFill>
                  <a:schemeClr val="tx1"/>
                </a:solidFill>
                <a:ea typeface="ＭＳ Ｐゴシック" pitchFamily="-110" charset="-128"/>
                <a:cs typeface="ＭＳ Ｐゴシック" pitchFamily="-110" charset="-128"/>
              </a:rPr>
              <a:t>Available in operating systems or can be provided as an add-on package</a:t>
            </a:r>
          </a:p>
          <a:p>
            <a:pPr eaLnBrk="1" hangingPunct="1"/>
            <a:r>
              <a:rPr lang="en-US" dirty="0">
                <a:solidFill>
                  <a:schemeClr val="tx1"/>
                </a:solidFill>
                <a:ea typeface="ＭＳ Ｐゴシック" pitchFamily="-110" charset="-128"/>
                <a:cs typeface="ＭＳ Ｐゴシック" pitchFamily="-110" charset="-128"/>
              </a:rPr>
              <a:t>Filter and restrict packet flows</a:t>
            </a:r>
          </a:p>
          <a:p>
            <a:pPr eaLnBrk="1" hangingPunct="1"/>
            <a:r>
              <a:rPr lang="en-US" dirty="0">
                <a:solidFill>
                  <a:schemeClr val="tx1"/>
                </a:solidFill>
                <a:ea typeface="ＭＳ Ｐゴシック" pitchFamily="-110" charset="-128"/>
                <a:cs typeface="ＭＳ Ｐゴシック" pitchFamily="-110" charset="-128"/>
              </a:rPr>
              <a:t>Common location is a server</a:t>
            </a:r>
          </a:p>
        </p:txBody>
      </p:sp>
      <p:graphicFrame>
        <p:nvGraphicFramePr>
          <p:cNvPr id="4" name="Diagram 3"/>
          <p:cNvGraphicFramePr/>
          <p:nvPr>
            <p:extLst>
              <p:ext uri="{D42A27DB-BD31-4B8C-83A1-F6EECF244321}">
                <p14:modId xmlns:p14="http://schemas.microsoft.com/office/powerpoint/2010/main" val="3612797888"/>
              </p:ext>
            </p:extLst>
          </p:nvPr>
        </p:nvGraphicFramePr>
        <p:xfrm>
          <a:off x="1619672" y="4220466"/>
          <a:ext cx="6336704" cy="249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Personal Firewall</a:t>
            </a:r>
          </a:p>
        </p:txBody>
      </p:sp>
      <p:sp>
        <p:nvSpPr>
          <p:cNvPr id="233475" name="Rectangle 3"/>
          <p:cNvSpPr>
            <a:spLocks noGrp="1" noChangeArrowheads="1"/>
          </p:cNvSpPr>
          <p:nvPr>
            <p:ph idx="1"/>
          </p:nvPr>
        </p:nvSpPr>
        <p:spPr>
          <a:xfrm>
            <a:off x="457200" y="1905000"/>
            <a:ext cx="8229600" cy="3108176"/>
          </a:xfrm>
        </p:spPr>
        <p:txBody>
          <a:bodyPr wrap="square" numCol="1" anchor="t" anchorCtr="0" compatLnSpc="1">
            <a:prstTxWarp prst="textNoShape">
              <a:avLst/>
            </a:prstTxWarp>
            <a:normAutofit fontScale="85000" lnSpcReduction="20000"/>
          </a:bodyPr>
          <a:lstStyle/>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Controls traffic between a personal computer or workstation and the Internet or enterprise network</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For both home or corporate use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is a software module on a personal computer</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Can be housed in a router that connects all of the home computers to a DSL, cable modem, or other Internet interface</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Typically much less complex than server-based or stand-alone firewalls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Primary role is to deny unauthorized remote access</a:t>
            </a:r>
          </a:p>
          <a:p>
            <a:pPr eaLnBrk="1" hangingPunct="1">
              <a:lnSpc>
                <a:spcPct val="80000"/>
              </a:lnSpc>
              <a:spcAft>
                <a:spcPts val="900"/>
              </a:spcAft>
              <a:buSzPct val="70000"/>
              <a:buFont typeface="Wingdings" pitchFamily="-1" charset="2"/>
              <a:buChar char=""/>
              <a:defRPr/>
            </a:pPr>
            <a:r>
              <a:rPr lang="en-US" sz="2200" dirty="0">
                <a:effectLst>
                  <a:outerShdw blurRad="38100" dist="38100" dir="2700000" algn="tl">
                    <a:srgbClr val="0064E2"/>
                  </a:outerShdw>
                </a:effectLst>
              </a:rPr>
              <a:t>May also monitor outgoing traffic to detect and block worms and malware activity</a:t>
            </a:r>
          </a:p>
        </p:txBody>
      </p:sp>
      <p:pic>
        <p:nvPicPr>
          <p:cNvPr id="4" name="Picture 3"/>
          <p:cNvPicPr>
            <a:picLocks noChangeAspect="1"/>
          </p:cNvPicPr>
          <p:nvPr/>
        </p:nvPicPr>
        <p:blipFill>
          <a:blip r:embed="rId3"/>
          <a:stretch>
            <a:fillRect/>
          </a:stretch>
        </p:blipFill>
        <p:spPr>
          <a:xfrm>
            <a:off x="533400" y="0"/>
            <a:ext cx="1536700" cy="1536700"/>
          </a:xfrm>
          <a:prstGeom prst="rect">
            <a:avLst/>
          </a:prstGeom>
        </p:spPr>
      </p:pic>
      <p:sp>
        <p:nvSpPr>
          <p:cNvPr id="2" name="灯片编号占位符 1"/>
          <p:cNvSpPr>
            <a:spLocks noGrp="1"/>
          </p:cNvSpPr>
          <p:nvPr>
            <p:ph type="sldNum" sz="quarter" idx="12"/>
          </p:nvPr>
        </p:nvSpPr>
        <p:spPr>
          <a:xfrm>
            <a:off x="7664599" y="6243289"/>
            <a:ext cx="561975" cy="365125"/>
          </a:xfrm>
          <a:ln w="57150">
            <a:solidFill>
              <a:schemeClr val="tx1"/>
            </a:solidFill>
          </a:ln>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pic>
        <p:nvPicPr>
          <p:cNvPr id="3" name="图片 2"/>
          <p:cNvPicPr>
            <a:picLocks noChangeAspect="1"/>
          </p:cNvPicPr>
          <p:nvPr/>
        </p:nvPicPr>
        <p:blipFill>
          <a:blip r:embed="rId4"/>
          <a:stretch>
            <a:fillRect/>
          </a:stretch>
        </p:blipFill>
        <p:spPr>
          <a:xfrm>
            <a:off x="2987824" y="4797152"/>
            <a:ext cx="5238750" cy="1819275"/>
          </a:xfrm>
          <a:prstGeom prst="rect">
            <a:avLst/>
          </a:prstGeom>
        </p:spPr>
      </p:pic>
      <p:sp>
        <p:nvSpPr>
          <p:cNvPr id="5" name="矩形 4"/>
          <p:cNvSpPr/>
          <p:nvPr/>
        </p:nvSpPr>
        <p:spPr>
          <a:xfrm>
            <a:off x="4992716" y="6124251"/>
            <a:ext cx="3237109" cy="484163"/>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
        <p:nvSpPr>
          <p:cNvPr id="4" name="矩形 3"/>
          <p:cNvSpPr/>
          <p:nvPr/>
        </p:nvSpPr>
        <p:spPr>
          <a:xfrm>
            <a:off x="5220072" y="19168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5220072" y="3573016"/>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17673" y="0"/>
            <a:ext cx="5165737" cy="1916832"/>
          </a:xfrm>
          <a:prstGeom prst="wedgeRectCallout">
            <a:avLst>
              <a:gd name="adj1" fmla="val 21096"/>
              <a:gd name="adj2" fmla="val 47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dirty="0"/>
              <a:t> DMZ (</a:t>
            </a:r>
            <a:r>
              <a:rPr lang="en-US" altLang="zh-CN" sz="2000" dirty="0" err="1"/>
              <a:t>DeMilitarized</a:t>
            </a:r>
            <a:r>
              <a:rPr lang="en-US" altLang="zh-CN" sz="2000" dirty="0"/>
              <a:t> Zone) (also called perimeter network) is a subnetwork that contains and exposes an organization's external-facing services to a larger and untrusted network</a:t>
            </a:r>
            <a:endParaRPr lang="zh-CN" altLang="en-US" sz="2000" dirty="0"/>
          </a:p>
        </p:txBody>
      </p:sp>
    </p:spTree>
  </p:cSld>
  <p:clrMapOvr>
    <a:masterClrMapping/>
  </p:clrMapOvr>
  <p:transition spd="slow">
    <p:split orient="ver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External &amp; Internal Firewalls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ea typeface="ＭＳ Ｐゴシック" pitchFamily="-110" charset="-128"/>
                <a:cs typeface="ＭＳ Ｐゴシック" pitchFamily="-110" charset="-128"/>
              </a:rPr>
              <a:t>The external firewall provides a measure of access control and protection for the DMZ systems consistent with their need for external connectivity, and provides a basic level of protection for the remainder of the enterprise network. </a:t>
            </a:r>
          </a:p>
          <a:p>
            <a:r>
              <a:rPr lang="en-US" altLang="zh-CN" dirty="0">
                <a:ea typeface="ＭＳ Ｐゴシック" pitchFamily="-110" charset="-128"/>
                <a:cs typeface="ＭＳ Ｐゴシック" pitchFamily="-110" charset="-128"/>
              </a:rPr>
              <a:t>Internal firewalls serve three purposes:</a:t>
            </a:r>
          </a:p>
          <a:p>
            <a:pPr lvl="1"/>
            <a:r>
              <a:rPr lang="en-US" altLang="zh-CN" dirty="0">
                <a:ea typeface="ＭＳ Ｐゴシック" pitchFamily="-110" charset="-128"/>
                <a:cs typeface="ＭＳ Ｐゴシック" pitchFamily="-110" charset="-128"/>
              </a:rPr>
              <a:t>1. Have more stringent filtering capability, compared to the external firewall, in order to protect enterprise servers and workstations from external attack.</a:t>
            </a:r>
          </a:p>
          <a:p>
            <a:pPr lvl="1"/>
            <a:r>
              <a:rPr lang="en-US" altLang="zh-CN" dirty="0">
                <a:ea typeface="ＭＳ Ｐゴシック" pitchFamily="-110" charset="-128"/>
                <a:cs typeface="ＭＳ Ｐゴシック" pitchFamily="-110" charset="-128"/>
              </a:rPr>
              <a:t>2. Provides two-way protection with respect to the DMZ. First, it protects the remainder of the network from attacks launched from DMZ systems. Such attacks might originate from worms, rootkits, bots, or other malware lodged in a DMZ system. Second, it protects the DMZ systems from attack from the internal protected network.</a:t>
            </a:r>
          </a:p>
          <a:p>
            <a:pPr lvl="1"/>
            <a:r>
              <a:rPr lang="en-US" altLang="zh-CN" dirty="0">
                <a:ea typeface="ＭＳ Ｐゴシック" pitchFamily="-110" charset="-128"/>
                <a:cs typeface="ＭＳ Ｐゴシック" pitchFamily="-110" charset="-128"/>
              </a:rPr>
              <a:t>3. Multiple internal firewalls can be used to protect portions of the internal network from each other. </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extLst>
      <p:ext uri="{BB962C8B-B14F-4D97-AF65-F5344CB8AC3E}">
        <p14:creationId xmlns:p14="http://schemas.microsoft.com/office/powerpoint/2010/main" val="276730769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rotWithShape="1">
          <a:blip r:embed="rId3">
            <a:extLst>
              <a:ext uri="{28A0092B-C50C-407E-A947-70E740481C1C}">
                <a14:useLocalDpi xmlns:a14="http://schemas.microsoft.com/office/drawing/2010/main" val="0"/>
              </a:ext>
            </a:extLst>
          </a:blip>
          <a:srcRect t="17418" b="13064"/>
          <a:stretch/>
        </p:blipFill>
        <p:spPr>
          <a:xfrm>
            <a:off x="899592" y="0"/>
            <a:ext cx="7596911"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
        <p:nvSpPr>
          <p:cNvPr id="3" name="圆角矩形 2"/>
          <p:cNvSpPr/>
          <p:nvPr/>
        </p:nvSpPr>
        <p:spPr>
          <a:xfrm>
            <a:off x="585684" y="5589240"/>
            <a:ext cx="8244983"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chemeClr val="tx1"/>
                </a:solidFill>
                <a:latin typeface="Arial" pitchFamily="-110" charset="0"/>
                <a:ea typeface="ＭＳ Ｐゴシック" pitchFamily="-1" charset="-128"/>
                <a:cs typeface="ＭＳ Ｐゴシック" pitchFamily="-1" charset="-128"/>
              </a:rPr>
              <a:t>A Virtual Private Network (VPN) consists of a set of LANs interconnect by the public internet. </a:t>
            </a:r>
            <a:endParaRPr lang="en-US" altLang="zh-CN" dirty="0">
              <a:latin typeface="Times New Roman" pitchFamily="-110" charset="0"/>
              <a:ea typeface="ＭＳ Ｐゴシック" pitchFamily="-110" charset="-128"/>
              <a:cs typeface="ＭＳ Ｐゴシック" pitchFamily="-110" charset="-128"/>
            </a:endParaRPr>
          </a:p>
        </p:txBody>
      </p:sp>
      <p:sp>
        <p:nvSpPr>
          <p:cNvPr id="6" name="矩形 5"/>
          <p:cNvSpPr/>
          <p:nvPr/>
        </p:nvSpPr>
        <p:spPr>
          <a:xfrm>
            <a:off x="3491880" y="3104964"/>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7119013" y="3122966"/>
            <a:ext cx="1134159" cy="9721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FCCC-05A8-4DAB-B84D-5EB40618B2F2}"/>
              </a:ext>
            </a:extLst>
          </p:cNvPr>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
        <p:nvSpPr>
          <p:cNvPr id="3" name="内容占位符 2">
            <a:extLst>
              <a:ext uri="{FF2B5EF4-FFF2-40B4-BE49-F238E27FC236}">
                <a16:creationId xmlns:a16="http://schemas.microsoft.com/office/drawing/2014/main" id="{85E72EBC-818F-40B9-AE6B-384A931D0526}"/>
              </a:ext>
            </a:extLst>
          </p:cNvPr>
          <p:cNvSpPr txBox="1">
            <a:spLocks/>
          </p:cNvSpPr>
          <p:nvPr/>
        </p:nvSpPr>
        <p:spPr>
          <a:xfrm>
            <a:off x="457200" y="1124744"/>
            <a:ext cx="8229600" cy="37444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has 2 modes:</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Transport mode: only the payload of the IP packet is usually encrypted or authenticated.</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Tunnel mode: </a:t>
            </a:r>
            <a:r>
              <a:rPr lang="en-US" altLang="zh-CN" dirty="0">
                <a:latin typeface="Arial" panose="020B0604020202020204" pitchFamily="34" charset="0"/>
                <a:cs typeface="Arial" panose="020B0604020202020204" pitchFamily="34" charset="0"/>
              </a:rPr>
              <a:t>the entire IP packet is encrypted and authenticated. It is then encapsulated into a new IP packet with a new IP header. Used for VPN.</a:t>
            </a:r>
            <a:endParaRPr lang="en-US" altLang="zh-CN" dirty="0">
              <a:solidFill>
                <a:schemeClr val="tx1"/>
              </a:solidFill>
              <a:latin typeface="Arial" panose="020B0604020202020204" pitchFamily="34" charset="0"/>
              <a:ea typeface="ＭＳ Ｐゴシック" pitchFamily="-1" charset="-128"/>
              <a:cs typeface="Arial" panose="020B0604020202020204" pitchFamily="34" charset="0"/>
            </a:endParaRPr>
          </a:p>
          <a:p>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(tunnel mode) should be implemented within the firewall. </a:t>
            </a:r>
          </a:p>
          <a:p>
            <a:pPr lvl="1"/>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If </a:t>
            </a:r>
            <a:r>
              <a:rPr lang="en-US" altLang="zh-CN" dirty="0" err="1">
                <a:solidFill>
                  <a:schemeClr val="tx1"/>
                </a:solidFill>
                <a:latin typeface="Arial" panose="020B0604020202020204" pitchFamily="34" charset="0"/>
                <a:ea typeface="ＭＳ Ｐゴシック" pitchFamily="-1" charset="-128"/>
                <a:cs typeface="Arial" panose="020B0604020202020204" pitchFamily="34" charset="0"/>
              </a:rPr>
              <a:t>IPSec</a:t>
            </a:r>
            <a:r>
              <a:rPr lang="en-US" altLang="zh-CN" dirty="0">
                <a:solidFill>
                  <a:schemeClr val="tx1"/>
                </a:solidFill>
                <a:latin typeface="Arial" panose="020B0604020202020204" pitchFamily="34" charset="0"/>
                <a:ea typeface="ＭＳ Ｐゴシック" pitchFamily="-1" charset="-128"/>
                <a:cs typeface="Arial" panose="020B0604020202020204" pitchFamily="34" charset="0"/>
              </a:rPr>
              <a:t> is implemented in a separate box different from the firewall, then VPN traffic passing through the firewall in both directions is encrypted, so the firewall is unable to perform filtering or other security functions, such as access control, logging, or scanning for viruses. </a:t>
            </a:r>
            <a:endParaRPr lang="zh-CN" altLang="en-US" dirty="0">
              <a:latin typeface="Arial" panose="020B0604020202020204" pitchFamily="34" charset="0"/>
              <a:cs typeface="Arial" panose="020B0604020202020204" pitchFamily="34" charset="0"/>
            </a:endParaRPr>
          </a:p>
        </p:txBody>
      </p:sp>
      <p:sp>
        <p:nvSpPr>
          <p:cNvPr id="4" name="标题 1">
            <a:extLst>
              <a:ext uri="{FF2B5EF4-FFF2-40B4-BE49-F238E27FC236}">
                <a16:creationId xmlns:a16="http://schemas.microsoft.com/office/drawing/2014/main" id="{94C23D8A-6E05-4C9A-8193-20F768E865F2}"/>
              </a:ext>
            </a:extLst>
          </p:cNvPr>
          <p:cNvSpPr txBox="1">
            <a:spLocks/>
          </p:cNvSpPr>
          <p:nvPr/>
        </p:nvSpPr>
        <p:spPr>
          <a:xfrm>
            <a:off x="457200" y="173261"/>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altLang="zh-CN" dirty="0"/>
              <a:t>VPN and </a:t>
            </a:r>
            <a:r>
              <a:rPr lang="en-US" altLang="zh-CN" dirty="0" err="1"/>
              <a:t>IPSec</a:t>
            </a:r>
            <a:endParaRPr lang="zh-CN" altLang="en-US" dirty="0"/>
          </a:p>
        </p:txBody>
      </p:sp>
      <p:pic>
        <p:nvPicPr>
          <p:cNvPr id="5" name="图片 4">
            <a:extLst>
              <a:ext uri="{FF2B5EF4-FFF2-40B4-BE49-F238E27FC236}">
                <a16:creationId xmlns:a16="http://schemas.microsoft.com/office/drawing/2014/main" id="{C474E420-2E4E-4F78-8EDF-FBB5F5A4A782}"/>
              </a:ext>
            </a:extLst>
          </p:cNvPr>
          <p:cNvPicPr>
            <a:picLocks noChangeAspect="1"/>
          </p:cNvPicPr>
          <p:nvPr/>
        </p:nvPicPr>
        <p:blipFill>
          <a:blip r:embed="rId3"/>
          <a:stretch>
            <a:fillRect/>
          </a:stretch>
        </p:blipFill>
        <p:spPr>
          <a:xfrm>
            <a:off x="197768" y="4557720"/>
            <a:ext cx="8748464" cy="1818351"/>
          </a:xfrm>
          <a:prstGeom prst="rect">
            <a:avLst/>
          </a:prstGeom>
        </p:spPr>
      </p:pic>
      <p:sp>
        <p:nvSpPr>
          <p:cNvPr id="6" name="文本框 5">
            <a:extLst>
              <a:ext uri="{FF2B5EF4-FFF2-40B4-BE49-F238E27FC236}">
                <a16:creationId xmlns:a16="http://schemas.microsoft.com/office/drawing/2014/main" id="{D24EBD27-D2EC-4A2F-BC40-1C47C2A072A8}"/>
              </a:ext>
            </a:extLst>
          </p:cNvPr>
          <p:cNvSpPr txBox="1"/>
          <p:nvPr/>
        </p:nvSpPr>
        <p:spPr>
          <a:xfrm>
            <a:off x="1763688"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7" name="文本框 6">
            <a:extLst>
              <a:ext uri="{FF2B5EF4-FFF2-40B4-BE49-F238E27FC236}">
                <a16:creationId xmlns:a16="http://schemas.microsoft.com/office/drawing/2014/main" id="{8B847B46-C5F0-43AB-A45B-D1150E54A206}"/>
              </a:ext>
            </a:extLst>
          </p:cNvPr>
          <p:cNvSpPr txBox="1"/>
          <p:nvPr/>
        </p:nvSpPr>
        <p:spPr>
          <a:xfrm>
            <a:off x="6228184" y="4869160"/>
            <a:ext cx="979755" cy="369332"/>
          </a:xfrm>
          <a:prstGeom prst="rect">
            <a:avLst/>
          </a:prstGeom>
          <a:noFill/>
        </p:spPr>
        <p:txBody>
          <a:bodyPr wrap="none" rtlCol="0">
            <a:spAutoFit/>
          </a:bodyPr>
          <a:lstStyle/>
          <a:p>
            <a:r>
              <a:rPr lang="en-US" altLang="zh-CN" dirty="0">
                <a:solidFill>
                  <a:schemeClr val="bg1"/>
                </a:solidFill>
              </a:rPr>
              <a:t>Firewall</a:t>
            </a:r>
            <a:endParaRPr lang="zh-CN" altLang="en-US" dirty="0">
              <a:solidFill>
                <a:schemeClr val="bg1"/>
              </a:solidFill>
            </a:endParaRPr>
          </a:p>
        </p:txBody>
      </p:sp>
      <p:sp>
        <p:nvSpPr>
          <p:cNvPr id="8" name="文本框 7">
            <a:extLst>
              <a:ext uri="{FF2B5EF4-FFF2-40B4-BE49-F238E27FC236}">
                <a16:creationId xmlns:a16="http://schemas.microsoft.com/office/drawing/2014/main" id="{5C64517B-4971-424A-BCA9-A220B2E4363E}"/>
              </a:ext>
            </a:extLst>
          </p:cNvPr>
          <p:cNvSpPr txBox="1"/>
          <p:nvPr/>
        </p:nvSpPr>
        <p:spPr>
          <a:xfrm>
            <a:off x="3635896" y="6376071"/>
            <a:ext cx="2133918" cy="369332"/>
          </a:xfrm>
          <a:prstGeom prst="rect">
            <a:avLst/>
          </a:prstGeom>
          <a:noFill/>
        </p:spPr>
        <p:txBody>
          <a:bodyPr wrap="none" rtlCol="0">
            <a:spAutoFit/>
          </a:bodyPr>
          <a:lstStyle/>
          <a:p>
            <a:r>
              <a:rPr lang="en-US" altLang="zh-CN" dirty="0" err="1"/>
              <a:t>IPSec</a:t>
            </a:r>
            <a:r>
              <a:rPr lang="en-US" altLang="zh-CN" dirty="0"/>
              <a:t> tunnel mode</a:t>
            </a:r>
            <a:endParaRPr lang="zh-CN" altLang="en-US" dirty="0"/>
          </a:p>
        </p:txBody>
      </p:sp>
    </p:spTree>
    <p:extLst>
      <p:ext uri="{BB962C8B-B14F-4D97-AF65-F5344CB8AC3E}">
        <p14:creationId xmlns:p14="http://schemas.microsoft.com/office/powerpoint/2010/main" val="309060119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597" y="4316"/>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
        <p:nvSpPr>
          <p:cNvPr id="5" name="矩形 4"/>
          <p:cNvSpPr/>
          <p:nvPr/>
        </p:nvSpPr>
        <p:spPr>
          <a:xfrm>
            <a:off x="7138969" y="1921148"/>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5"/>
          <p:cNvSpPr/>
          <p:nvPr/>
        </p:nvSpPr>
        <p:spPr>
          <a:xfrm>
            <a:off x="7138969" y="3577332"/>
            <a:ext cx="1368152" cy="648072"/>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4330657" y="2353196"/>
            <a:ext cx="2304256" cy="151216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4346264" y="4873476"/>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4618689" y="5809580"/>
            <a:ext cx="2304256" cy="49036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06721" y="1057052"/>
            <a:ext cx="2058162" cy="122413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内容占位符 2"/>
          <p:cNvSpPr txBox="1">
            <a:spLocks/>
          </p:cNvSpPr>
          <p:nvPr/>
        </p:nvSpPr>
        <p:spPr>
          <a:xfrm>
            <a:off x="0" y="0"/>
            <a:ext cx="3836597" cy="69573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US" altLang="zh-CN" dirty="0"/>
              <a:t>A </a:t>
            </a:r>
            <a:r>
              <a:rPr lang="en-US" altLang="zh-CN" i="1" dirty="0"/>
              <a:t>distributed firewall </a:t>
            </a:r>
            <a:r>
              <a:rPr lang="en-US" altLang="zh-CN" dirty="0"/>
              <a:t>configuration involves stand-alone firewall devices plus host-based firewalls working together under a central administrative control</a:t>
            </a:r>
          </a:p>
          <a:p>
            <a:pPr>
              <a:defRPr/>
            </a:pPr>
            <a:r>
              <a:rPr lang="en-US" altLang="zh-CN" dirty="0"/>
              <a:t>There may be both an internal and an external DMZ. Web servers with less critical information on them can be placed in an external DMZ, outside the external firewall. </a:t>
            </a:r>
            <a:endParaRPr lang="zh-CN" altLang="en-US" dirty="0"/>
          </a:p>
        </p:txBody>
      </p:sp>
    </p:spTree>
  </p:cSld>
  <p:clrMapOvr>
    <a:masterClrMapping/>
  </p:clrMapOvr>
  <p:transition spd="slow">
    <p:strip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6192" y="116632"/>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Intrusion Prevention Systems </a:t>
            </a:r>
            <a:br>
              <a:rPr lang="en-US" sz="4300" dirty="0">
                <a:solidFill>
                  <a:srgbClr val="FFB91D"/>
                </a:solidFill>
                <a:effectLst/>
              </a:rPr>
            </a:br>
            <a:r>
              <a:rPr lang="en-US" sz="4300" dirty="0">
                <a:solidFill>
                  <a:srgbClr val="FFB91D"/>
                </a:solidFill>
                <a:effectLst/>
              </a:rPr>
              <a:t>(IPS)</a:t>
            </a:r>
          </a:p>
        </p:txBody>
      </p:sp>
      <p:sp>
        <p:nvSpPr>
          <p:cNvPr id="243715" name="Rectangle 3"/>
          <p:cNvSpPr>
            <a:spLocks noGrp="1" noChangeArrowheads="1"/>
          </p:cNvSpPr>
          <p:nvPr>
            <p:ph idx="1"/>
          </p:nvPr>
        </p:nvSpPr>
        <p:spPr>
          <a:xfrm>
            <a:off x="395536" y="1988840"/>
            <a:ext cx="8229600" cy="4369941"/>
          </a:xfrm>
        </p:spPr>
        <p:txBody>
          <a:bodyPr wrap="square" numCol="1" anchor="t" anchorCtr="0" compatLnSpc="1">
            <a:prstTxWarp prst="textNoShape">
              <a:avLst/>
            </a:prstTxWarp>
            <a:normAutofit fontScale="92500"/>
          </a:bodyPr>
          <a:lstStyle/>
          <a:p>
            <a:pPr eaLnBrk="1" hangingPunct="1">
              <a:spcAft>
                <a:spcPts val="600"/>
              </a:spcAft>
              <a:buSzPct val="80000"/>
              <a:buFont typeface="Wingdings" pitchFamily="-1" charset="2"/>
              <a:buChar char=""/>
              <a:defRPr/>
            </a:pPr>
            <a:r>
              <a:rPr lang="en-US" dirty="0"/>
              <a:t>Also known as Intrusion Detection and Prevention System (IDPS), combining IDS with firewall functionality</a:t>
            </a:r>
          </a:p>
          <a:p>
            <a:pPr eaLnBrk="1" hangingPunct="1">
              <a:spcAft>
                <a:spcPts val="600"/>
              </a:spcAft>
              <a:buSzPct val="80000"/>
              <a:buFont typeface="Wingdings" pitchFamily="-1" charset="2"/>
              <a:buChar char=""/>
              <a:defRPr/>
            </a:pPr>
            <a:r>
              <a:rPr lang="en-US" dirty="0"/>
              <a:t>Is an extension of an IDS that includes the capability to attempt to block or prevent detected malicious activity</a:t>
            </a:r>
          </a:p>
          <a:p>
            <a:pPr eaLnBrk="1" hangingPunct="1">
              <a:spcAft>
                <a:spcPts val="600"/>
              </a:spcAft>
              <a:buSzPct val="80000"/>
              <a:buFont typeface="Wingdings" pitchFamily="-1" charset="2"/>
              <a:buChar char=""/>
              <a:defRPr/>
            </a:pPr>
            <a:r>
              <a:rPr lang="en-US" dirty="0"/>
              <a:t>Can be host-based, network-based, or distributed/hybrid</a:t>
            </a:r>
          </a:p>
          <a:p>
            <a:pPr eaLnBrk="1" hangingPunct="1">
              <a:spcAft>
                <a:spcPts val="600"/>
              </a:spcAft>
              <a:buSzPct val="80000"/>
              <a:buFont typeface="Wingdings" pitchFamily="-1" charset="2"/>
              <a:buChar char=""/>
              <a:defRPr/>
            </a:pPr>
            <a:r>
              <a:rPr lang="en-US" dirty="0"/>
              <a:t>Can use anomaly detection to identify behavior that is not that of legitimate users, or signature/heuristic detection to identify known malicious behavior can block traffic as a firewall does, but makes use of the types of algorithms developed for IDS to determine when to do so</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Host-based IPS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a:bodyPr>
          <a:lstStyle/>
          <a:p>
            <a:pPr eaLnBrk="1" hangingPunct="1">
              <a:lnSpc>
                <a:spcPct val="90000"/>
              </a:lnSpc>
            </a:pPr>
            <a:r>
              <a:rPr lang="en-US" sz="2200" dirty="0">
                <a:ea typeface="ＭＳ Ｐゴシック" pitchFamily="-110" charset="-128"/>
                <a:cs typeface="ＭＳ Ｐゴシック" pitchFamily="-110" charset="-128"/>
              </a:rPr>
              <a:t>Examples of the types of malicious behavior addressed by a HIPS include:</a:t>
            </a:r>
          </a:p>
          <a:p>
            <a:pPr lvl="1">
              <a:lnSpc>
                <a:spcPct val="90000"/>
              </a:lnSpc>
              <a:spcBef>
                <a:spcPts val="600"/>
              </a:spcBef>
              <a:spcAft>
                <a:spcPts val="600"/>
              </a:spcAft>
              <a:buClr>
                <a:schemeClr val="accent2"/>
              </a:buClr>
            </a:pPr>
            <a:r>
              <a:rPr lang="en-US" sz="1900" dirty="0">
                <a:ea typeface="ＭＳ Ｐゴシック" pitchFamily="-110" charset="-128"/>
              </a:rPr>
              <a:t>Modification of system resources</a:t>
            </a:r>
          </a:p>
          <a:p>
            <a:pPr lvl="1">
              <a:lnSpc>
                <a:spcPct val="90000"/>
              </a:lnSpc>
              <a:spcBef>
                <a:spcPts val="600"/>
              </a:spcBef>
              <a:spcAft>
                <a:spcPts val="600"/>
              </a:spcAft>
              <a:buClr>
                <a:schemeClr val="accent2"/>
              </a:buClr>
            </a:pPr>
            <a:r>
              <a:rPr lang="en-US" sz="1900" dirty="0">
                <a:ea typeface="ＭＳ Ｐゴシック" pitchFamily="-110" charset="-128"/>
              </a:rPr>
              <a:t>Privilege-escalation exploits</a:t>
            </a:r>
          </a:p>
          <a:p>
            <a:pPr lvl="1">
              <a:lnSpc>
                <a:spcPct val="90000"/>
              </a:lnSpc>
              <a:spcBef>
                <a:spcPts val="600"/>
              </a:spcBef>
              <a:spcAft>
                <a:spcPts val="600"/>
              </a:spcAft>
              <a:buClr>
                <a:schemeClr val="accent2"/>
              </a:buClr>
            </a:pPr>
            <a:r>
              <a:rPr lang="en-US" sz="1900" dirty="0">
                <a:ea typeface="ＭＳ Ｐゴシック" pitchFamily="-110" charset="-128"/>
              </a:rPr>
              <a:t>Buffer-overflow exploits</a:t>
            </a:r>
          </a:p>
          <a:p>
            <a:pPr lvl="1">
              <a:lnSpc>
                <a:spcPct val="90000"/>
              </a:lnSpc>
              <a:spcBef>
                <a:spcPts val="600"/>
              </a:spcBef>
              <a:spcAft>
                <a:spcPts val="600"/>
              </a:spcAft>
              <a:buClr>
                <a:schemeClr val="accent2"/>
              </a:buClr>
            </a:pPr>
            <a:r>
              <a:rPr lang="en-US" sz="1900" dirty="0">
                <a:ea typeface="ＭＳ Ｐゴシック" pitchFamily="-110" charset="-128"/>
              </a:rPr>
              <a:t>Access to e-mail contact list</a:t>
            </a:r>
          </a:p>
          <a:p>
            <a:pPr lvl="1">
              <a:lnSpc>
                <a:spcPct val="90000"/>
              </a:lnSpc>
              <a:spcBef>
                <a:spcPts val="600"/>
              </a:spcBef>
              <a:spcAft>
                <a:spcPts val="600"/>
              </a:spcAft>
              <a:buClr>
                <a:schemeClr val="accent2"/>
              </a:buClr>
            </a:pPr>
            <a:r>
              <a:rPr lang="en-US" sz="1900" dirty="0">
                <a:ea typeface="ＭＳ Ｐゴシック" pitchFamily="-110" charset="-128"/>
              </a:rPr>
              <a:t>Directory traversal</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857400"/>
          </a:xfrm>
        </p:spPr>
        <p:txBody>
          <a:bodyPr wrap="square" numCol="1" anchorCtr="0" compatLnSpc="1">
            <a:prstTxWarp prst="textNoShape">
              <a:avLst/>
            </a:prstTxWarp>
          </a:bodyPr>
          <a:lstStyle/>
          <a:p>
            <a:pPr eaLnBrk="1" hangingPunct="1">
              <a:defRPr/>
            </a:pPr>
            <a:r>
              <a:rPr lang="en-US" dirty="0">
                <a:solidFill>
                  <a:srgbClr val="FFB91D"/>
                </a:solidFill>
                <a:effectLst/>
              </a:rPr>
              <a:t>Protection Areas of HIPS</a:t>
            </a:r>
          </a:p>
        </p:txBody>
      </p:sp>
      <p:sp>
        <p:nvSpPr>
          <p:cNvPr id="245763" name="Rectangle 3"/>
          <p:cNvSpPr>
            <a:spLocks noGrp="1" noChangeArrowheads="1"/>
          </p:cNvSpPr>
          <p:nvPr>
            <p:ph idx="1"/>
          </p:nvPr>
        </p:nvSpPr>
        <p:spPr>
          <a:xfrm>
            <a:off x="457200" y="1752600"/>
            <a:ext cx="8382000" cy="5060776"/>
          </a:xfrm>
        </p:spPr>
        <p:txBody>
          <a:bodyPr wrap="square" numCol="1" anchor="t" anchorCtr="0" compatLnSpc="1">
            <a:prstTxWarp prst="textNoShape">
              <a:avLst/>
            </a:prstTxWarp>
            <a:normAutofit lnSpcReduction="10000"/>
          </a:bodyPr>
          <a:lstStyle/>
          <a:p>
            <a:r>
              <a:rPr lang="en-US" altLang="zh-CN" sz="2000" dirty="0">
                <a:ea typeface="ＭＳ Ｐゴシック" pitchFamily="-110" charset="-128"/>
                <a:cs typeface="ＭＳ Ｐゴシック" pitchFamily="-110" charset="-128"/>
              </a:rPr>
              <a:t>System calls: The kernel controls access to system resources such as memory, I/O devices, and processor. To use these resources, user applications invoke system calls to the kernel. Any exploit code will execute at least one system call. The HIPS can be configured to examine each system call for malicious characteristics.</a:t>
            </a:r>
          </a:p>
          <a:p>
            <a:r>
              <a:rPr lang="en-US" altLang="zh-CN" sz="2000" dirty="0">
                <a:ea typeface="ＭＳ Ｐゴシック" pitchFamily="-110" charset="-128"/>
                <a:cs typeface="ＭＳ Ｐゴシック" pitchFamily="-110" charset="-128"/>
              </a:rPr>
              <a:t>File system access: The HIPS can ensure that file access system calls are not malicious and meet established policy.</a:t>
            </a:r>
          </a:p>
          <a:p>
            <a:r>
              <a:rPr lang="en-US" altLang="zh-CN" sz="2000" dirty="0">
                <a:ea typeface="ＭＳ Ｐゴシック" pitchFamily="-110" charset="-128"/>
                <a:cs typeface="ＭＳ Ｐゴシック" pitchFamily="-110" charset="-128"/>
              </a:rPr>
              <a:t>System registry settings: The Windows registry maintains persistent configuration information about programs and is often maliciously modified to extend the life of an exploit. The HIPS can ensure that the system registry maintains its integrity.</a:t>
            </a:r>
          </a:p>
          <a:p>
            <a:r>
              <a:rPr lang="en-US" altLang="zh-CN" sz="2000" dirty="0">
                <a:ea typeface="ＭＳ Ｐゴシック" pitchFamily="-110" charset="-128"/>
                <a:cs typeface="ＭＳ Ｐゴシック" pitchFamily="-110" charset="-128"/>
              </a:rPr>
              <a:t>Host input/output: I/O communications, whether local or network based, can propagate exploit code and malware. The HIPS can examine and enforce proper client interaction with the network and its interaction with other devices.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extLst>
      <p:ext uri="{BB962C8B-B14F-4D97-AF65-F5344CB8AC3E}">
        <p14:creationId xmlns:p14="http://schemas.microsoft.com/office/powerpoint/2010/main" val="428953808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980F-3015-45BE-9840-0A52BBDE4920}"/>
              </a:ext>
            </a:extLst>
          </p:cNvPr>
          <p:cNvSpPr>
            <a:spLocks noGrp="1"/>
          </p:cNvSpPr>
          <p:nvPr>
            <p:ph type="title"/>
          </p:nvPr>
        </p:nvSpPr>
        <p:spPr/>
        <p:txBody>
          <a:bodyPr/>
          <a:lstStyle/>
          <a:p>
            <a:r>
              <a:rPr lang="en-US" sz="3600" dirty="0"/>
              <a:t>Circuit-Level vs. Application-Level Proxy</a:t>
            </a:r>
            <a:endParaRPr lang="en-SE" sz="3600" dirty="0"/>
          </a:p>
        </p:txBody>
      </p:sp>
      <p:sp>
        <p:nvSpPr>
          <p:cNvPr id="3" name="Content Placeholder 2">
            <a:extLst>
              <a:ext uri="{FF2B5EF4-FFF2-40B4-BE49-F238E27FC236}">
                <a16:creationId xmlns:a16="http://schemas.microsoft.com/office/drawing/2014/main" id="{E1212321-7C7F-4FB6-9DD0-2C2D50895453}"/>
              </a:ext>
            </a:extLst>
          </p:cNvPr>
          <p:cNvSpPr>
            <a:spLocks noGrp="1"/>
          </p:cNvSpPr>
          <p:nvPr>
            <p:ph idx="1"/>
          </p:nvPr>
        </p:nvSpPr>
        <p:spPr>
          <a:xfrm>
            <a:off x="323528" y="1196753"/>
            <a:ext cx="8568952" cy="3672407"/>
          </a:xfrm>
        </p:spPr>
        <p:txBody>
          <a:bodyPr>
            <a:normAutofit fontScale="77500" lnSpcReduction="20000"/>
          </a:bodyPr>
          <a:lstStyle/>
          <a:p>
            <a:r>
              <a:rPr lang="en-US" dirty="0"/>
              <a:t>Application-level: separate proxy for each application </a:t>
            </a:r>
          </a:p>
          <a:p>
            <a:pPr lvl="1"/>
            <a:r>
              <a:rPr lang="en-US" dirty="0"/>
              <a:t>Different proxies for SMTP (email), HTTP, FTP, etc. </a:t>
            </a:r>
          </a:p>
          <a:p>
            <a:pPr lvl="1"/>
            <a:r>
              <a:rPr lang="en-US" dirty="0"/>
              <a:t>Filtering rules are application-specific</a:t>
            </a:r>
          </a:p>
          <a:p>
            <a:r>
              <a:rPr lang="en-US" dirty="0"/>
              <a:t>Circuit-level: application-independent, “transparent” </a:t>
            </a:r>
          </a:p>
          <a:p>
            <a:pPr lvl="1"/>
            <a:r>
              <a:rPr lang="en-US" dirty="0"/>
              <a:t>Only generic IP traffic filtering (example: SOCKS) </a:t>
            </a:r>
          </a:p>
          <a:p>
            <a:pPr lvl="1"/>
            <a:r>
              <a:rPr lang="en-US" dirty="0"/>
              <a:t>Has lower overhead than application-level proxy</a:t>
            </a:r>
          </a:p>
          <a:p>
            <a:endParaRPr lang="en-SE" dirty="0"/>
          </a:p>
        </p:txBody>
      </p:sp>
      <p:sp>
        <p:nvSpPr>
          <p:cNvPr id="4" name="Slide Number Placeholder 3">
            <a:extLst>
              <a:ext uri="{FF2B5EF4-FFF2-40B4-BE49-F238E27FC236}">
                <a16:creationId xmlns:a16="http://schemas.microsoft.com/office/drawing/2014/main" id="{B243EBB2-CD58-4426-912C-DF3C29C8F94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7F456A-00AF-44E6-8D70-638C0D0130FF}" type="slidenum">
              <a:rPr kumimoji="0" lang="en-US" altLang="zh-CN" sz="1200" b="0" i="0" u="none" strike="noStrike" kern="1200" cap="none" spc="0" normalizeH="0" baseline="0" noProof="0" smtClean="0">
                <a:ln>
                  <a:noFill/>
                </a:ln>
                <a:solidFill>
                  <a:srgbClr val="000000"/>
                </a:solidFill>
                <a:effectLst/>
                <a:uLnTx/>
                <a:uFillTx/>
                <a:latin typeface="Arial" pitchFamily="-107"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dirty="0">
              <a:ln>
                <a:noFill/>
              </a:ln>
              <a:solidFill>
                <a:srgbClr val="000000"/>
              </a:solidFill>
              <a:effectLst/>
              <a:uLnTx/>
              <a:uFillTx/>
              <a:latin typeface="Arial" pitchFamily="-107" charset="0"/>
              <a:ea typeface="宋体" charset="-122"/>
              <a:cs typeface="+mn-cs"/>
            </a:endParaRPr>
          </a:p>
        </p:txBody>
      </p:sp>
      <p:pic>
        <p:nvPicPr>
          <p:cNvPr id="5" name="Picture 4">
            <a:extLst>
              <a:ext uri="{FF2B5EF4-FFF2-40B4-BE49-F238E27FC236}">
                <a16:creationId xmlns:a16="http://schemas.microsoft.com/office/drawing/2014/main" id="{77CE9F54-16C7-4B03-B9AE-E9B19D4B1245}"/>
              </a:ext>
            </a:extLst>
          </p:cNvPr>
          <p:cNvPicPr>
            <a:picLocks noChangeAspect="1"/>
          </p:cNvPicPr>
          <p:nvPr/>
        </p:nvPicPr>
        <p:blipFill>
          <a:blip r:embed="rId3"/>
          <a:stretch>
            <a:fillRect/>
          </a:stretch>
        </p:blipFill>
        <p:spPr>
          <a:xfrm>
            <a:off x="50509" y="4789385"/>
            <a:ext cx="4783832" cy="1743725"/>
          </a:xfrm>
          <a:prstGeom prst="rect">
            <a:avLst/>
          </a:prstGeom>
        </p:spPr>
      </p:pic>
      <p:pic>
        <p:nvPicPr>
          <p:cNvPr id="6" name="Picture 5">
            <a:extLst>
              <a:ext uri="{FF2B5EF4-FFF2-40B4-BE49-F238E27FC236}">
                <a16:creationId xmlns:a16="http://schemas.microsoft.com/office/drawing/2014/main" id="{C955D9AB-4A28-47A9-A671-2CF97F606EC7}"/>
              </a:ext>
            </a:extLst>
          </p:cNvPr>
          <p:cNvPicPr>
            <a:picLocks noChangeAspect="1"/>
          </p:cNvPicPr>
          <p:nvPr/>
        </p:nvPicPr>
        <p:blipFill>
          <a:blip r:embed="rId4"/>
          <a:stretch>
            <a:fillRect/>
          </a:stretch>
        </p:blipFill>
        <p:spPr>
          <a:xfrm>
            <a:off x="4834341" y="4760055"/>
            <a:ext cx="4309659" cy="1802384"/>
          </a:xfrm>
          <a:prstGeom prst="rect">
            <a:avLst/>
          </a:prstGeom>
        </p:spPr>
      </p:pic>
    </p:spTree>
    <p:extLst>
      <p:ext uri="{BB962C8B-B14F-4D97-AF65-F5344CB8AC3E}">
        <p14:creationId xmlns:p14="http://schemas.microsoft.com/office/powerpoint/2010/main" val="3101992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228600"/>
            <a:ext cx="9144000" cy="1353344"/>
          </a:xfrm>
        </p:spPr>
        <p:txBody>
          <a:bodyPr wrap="square" numCol="1" anchorCtr="0" compatLnSpc="1">
            <a:prstTxWarp prst="textNoShape">
              <a:avLst/>
            </a:prstTxWarp>
          </a:bodyPr>
          <a:lstStyle/>
          <a:p>
            <a:pPr eaLnBrk="1" hangingPunct="1">
              <a:defRPr/>
            </a:pPr>
            <a:r>
              <a:rPr lang="en-US" dirty="0">
                <a:solidFill>
                  <a:srgbClr val="FFB91D"/>
                </a:solidFill>
                <a:effectLst/>
              </a:rPr>
              <a:t>The Role of HIPS</a:t>
            </a:r>
          </a:p>
        </p:txBody>
      </p:sp>
      <p:sp>
        <p:nvSpPr>
          <p:cNvPr id="245763" name="Rectangle 3"/>
          <p:cNvSpPr>
            <a:spLocks noGrp="1" noChangeArrowheads="1"/>
          </p:cNvSpPr>
          <p:nvPr>
            <p:ph idx="1"/>
          </p:nvPr>
        </p:nvSpPr>
        <p:spPr>
          <a:xfrm>
            <a:off x="457200" y="1412776"/>
            <a:ext cx="8382000" cy="5400600"/>
          </a:xfrm>
        </p:spPr>
        <p:txBody>
          <a:bodyPr wrap="square" numCol="1" anchor="t" anchorCtr="0" compatLnSpc="1">
            <a:prstTxWarp prst="textNoShape">
              <a:avLst/>
            </a:prstTxWarp>
            <a:normAutofit/>
          </a:bodyPr>
          <a:lstStyle/>
          <a:p>
            <a:pPr>
              <a:lnSpc>
                <a:spcPct val="90000"/>
              </a:lnSpc>
              <a:spcBef>
                <a:spcPct val="0"/>
              </a:spcBef>
              <a:spcAft>
                <a:spcPts val="600"/>
              </a:spcAft>
              <a:buClr>
                <a:schemeClr val="accent2"/>
              </a:buClr>
            </a:pPr>
            <a:r>
              <a:rPr lang="en-US" sz="2700" dirty="0">
                <a:ea typeface="ＭＳ Ｐゴシック" pitchFamily="-110" charset="-128"/>
              </a:rPr>
              <a:t>Traditionally, endpoint security has been provided by a collection of distinct products, such as antivirus, antispyware, antispam, and personal firewalls</a:t>
            </a:r>
          </a:p>
          <a:p>
            <a:pPr>
              <a:lnSpc>
                <a:spcPct val="90000"/>
              </a:lnSpc>
              <a:spcBef>
                <a:spcPct val="0"/>
              </a:spcBef>
              <a:spcAft>
                <a:spcPts val="600"/>
              </a:spcAft>
              <a:buClr>
                <a:schemeClr val="accent2"/>
              </a:buClr>
            </a:pPr>
            <a:r>
              <a:rPr lang="en-US" sz="2700" dirty="0">
                <a:ea typeface="ＭＳ Ｐゴシック" pitchFamily="-110" charset="-128"/>
              </a:rPr>
              <a:t>The integrated HIPS approach </a:t>
            </a:r>
            <a:r>
              <a:rPr lang="en-US" altLang="zh-CN" sz="2800" dirty="0">
                <a:ea typeface="ＭＳ Ｐゴシック" pitchFamily="-110" charset="-128"/>
                <a:cs typeface="ＭＳ Ｐゴシック" pitchFamily="-110" charset="-128"/>
              </a:rPr>
              <a:t>provides an integrated, single-product suite of functions that</a:t>
            </a:r>
            <a:r>
              <a:rPr lang="en-US" sz="2700" dirty="0">
                <a:ea typeface="ＭＳ Ｐゴシック" pitchFamily="-110" charset="-128"/>
              </a:rPr>
              <a:t> work closely together</a:t>
            </a:r>
          </a:p>
          <a:p>
            <a:pPr eaLnBrk="1" hangingPunct="1">
              <a:lnSpc>
                <a:spcPct val="90000"/>
              </a:lnSpc>
            </a:pPr>
            <a:r>
              <a:rPr lang="en-US" sz="2800" dirty="0">
                <a:ea typeface="ＭＳ Ｐゴシック" pitchFamily="-110" charset="-128"/>
                <a:cs typeface="ＭＳ Ｐゴシック" pitchFamily="-110" charset="-128"/>
              </a:rPr>
              <a:t>HIPS may be used as one element in a defense-in-depth strategy that involves network-level devices, such as firewalls or network-based IPS</a:t>
            </a:r>
          </a:p>
        </p:txBody>
      </p:sp>
      <p:sp>
        <p:nvSpPr>
          <p:cNvPr id="5" name="TextBox 4"/>
          <p:cNvSpPr txBox="1"/>
          <p:nvPr/>
        </p:nvSpPr>
        <p:spPr>
          <a:xfrm>
            <a:off x="2028988" y="851925"/>
            <a:ext cx="184666" cy="369332"/>
          </a:xfrm>
          <a:prstGeom prst="rect">
            <a:avLst/>
          </a:prstGeom>
          <a:noFill/>
        </p:spPr>
        <p:txBody>
          <a:bodyPr wrap="none" rtlCol="0">
            <a:spAutoFit/>
          </a:bodyPr>
          <a:lstStyle/>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extLst>
      <p:ext uri="{BB962C8B-B14F-4D97-AF65-F5344CB8AC3E}">
        <p14:creationId xmlns:p14="http://schemas.microsoft.com/office/powerpoint/2010/main" val="3225363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524000"/>
          </a:xfrm>
        </p:spPr>
        <p:txBody>
          <a:bodyPr wrap="square" numCol="1" anchorCtr="0" compatLnSpc="1">
            <a:prstTxWarp prst="textNoShape">
              <a:avLst/>
            </a:prstTxWarp>
          </a:bodyPr>
          <a:lstStyle/>
          <a:p>
            <a:pPr eaLnBrk="1" hangingPunct="1">
              <a:defRPr/>
            </a:pPr>
            <a:r>
              <a:rPr lang="en-US" sz="4300" dirty="0">
                <a:solidFill>
                  <a:srgbClr val="FFB91D"/>
                </a:solidFill>
                <a:effectLst/>
              </a:rPr>
              <a:t>Network-Based IPS</a:t>
            </a:r>
            <a:br>
              <a:rPr lang="en-US" sz="4300" dirty="0">
                <a:solidFill>
                  <a:srgbClr val="FFB91D"/>
                </a:solidFill>
                <a:effectLst/>
              </a:rPr>
            </a:br>
            <a:r>
              <a:rPr lang="en-US" sz="4300" dirty="0">
                <a:solidFill>
                  <a:srgbClr val="FFB91D"/>
                </a:solidFill>
                <a:effectLst/>
              </a:rPr>
              <a:t> (NIPS)</a:t>
            </a:r>
          </a:p>
        </p:txBody>
      </p:sp>
      <p:sp>
        <p:nvSpPr>
          <p:cNvPr id="247811" name="Rectangle 3"/>
          <p:cNvSpPr>
            <a:spLocks noGrp="1" noChangeArrowheads="1"/>
          </p:cNvSpPr>
          <p:nvPr>
            <p:ph idx="1"/>
          </p:nvPr>
        </p:nvSpPr>
        <p:spPr>
          <a:xfrm>
            <a:off x="457200" y="1628800"/>
            <a:ext cx="8229600" cy="5433392"/>
          </a:xfrm>
        </p:spPr>
        <p:txBody>
          <a:bodyPr wrap="square" numCol="1" anchor="t" anchorCtr="0" compatLnSpc="1">
            <a:prstTxWarp prst="textNoShape">
              <a:avLst/>
            </a:prstTxWarp>
            <a:normAutofit/>
          </a:bodyPr>
          <a:lstStyle/>
          <a:p>
            <a:pPr eaLnBrk="1" hangingPunct="1">
              <a:lnSpc>
                <a:spcPct val="90000"/>
              </a:lnSpc>
              <a:buSzPct val="70000"/>
              <a:buFont typeface="Wingdings" pitchFamily="-1" charset="2"/>
              <a:buChar char=""/>
              <a:defRPr/>
            </a:pPr>
            <a:r>
              <a:rPr lang="en-US" dirty="0"/>
              <a:t>Inline NIDS with the authority to modify or discard packets and tear down TCP connections</a:t>
            </a:r>
          </a:p>
          <a:p>
            <a:pPr eaLnBrk="1" hangingPunct="1">
              <a:lnSpc>
                <a:spcPct val="90000"/>
              </a:lnSpc>
              <a:buSzPct val="70000"/>
              <a:buFont typeface="Wingdings" pitchFamily="-1" charset="2"/>
              <a:buChar char=""/>
              <a:defRPr/>
            </a:pPr>
            <a:r>
              <a:rPr lang="en-US" dirty="0"/>
              <a:t>Makes use of signature/heuristic detection and anomaly detection</a:t>
            </a:r>
          </a:p>
          <a:p>
            <a:pPr eaLnBrk="1" hangingPunct="1">
              <a:lnSpc>
                <a:spcPct val="90000"/>
              </a:lnSpc>
              <a:buSzPct val="70000"/>
              <a:buFont typeface="Wingdings" pitchFamily="-1" charset="2"/>
              <a:buChar char=""/>
              <a:defRPr/>
            </a:pPr>
            <a:r>
              <a:rPr lang="en-US" dirty="0"/>
              <a:t>Methods used to identify malicious packets:</a:t>
            </a:r>
          </a:p>
          <a:p>
            <a:pPr lvl="1">
              <a:lnSpc>
                <a:spcPct val="90000"/>
              </a:lnSpc>
              <a:buSzPct val="70000"/>
              <a:buFont typeface="Wingdings" pitchFamily="-1" charset="2"/>
              <a:buChar char=""/>
              <a:defRPr/>
            </a:pPr>
            <a:r>
              <a:rPr lang="en-US" sz="1800" dirty="0"/>
              <a:t>Pattern matching: Scans incoming packets for specific byte sequences (signature) stored in a database of known attacks</a:t>
            </a:r>
          </a:p>
          <a:p>
            <a:pPr lvl="1">
              <a:lnSpc>
                <a:spcPct val="90000"/>
              </a:lnSpc>
              <a:buSzPct val="70000"/>
              <a:buFont typeface="Wingdings" pitchFamily="-1" charset="2"/>
              <a:buChar char=""/>
              <a:defRPr/>
            </a:pPr>
            <a:r>
              <a:rPr lang="en-US" sz="1800" dirty="0"/>
              <a:t>Stateful matching: Scans for attack signatures in the context of a traffic stream rather than individual packets</a:t>
            </a:r>
          </a:p>
          <a:p>
            <a:pPr lvl="1">
              <a:lnSpc>
                <a:spcPct val="90000"/>
              </a:lnSpc>
              <a:buSzPct val="70000"/>
              <a:buFont typeface="Wingdings" pitchFamily="-1" charset="2"/>
              <a:buChar char=""/>
              <a:defRPr/>
            </a:pPr>
            <a:r>
              <a:rPr lang="en-US" sz="1800" dirty="0"/>
              <a:t>Protocol anomaly: Looks for deviation from standards set forth in RFCs </a:t>
            </a:r>
          </a:p>
          <a:p>
            <a:pPr lvl="1">
              <a:lnSpc>
                <a:spcPct val="90000"/>
              </a:lnSpc>
              <a:buSzPct val="70000"/>
              <a:buFont typeface="Wingdings" pitchFamily="-1" charset="2"/>
              <a:buChar char=""/>
              <a:defRPr/>
            </a:pPr>
            <a:r>
              <a:rPr lang="en-US" sz="1800" dirty="0"/>
              <a:t>Traffic anomaly: Watches for unusual traffic activities, such as a flood of UDP packets or a new service appearing on the network</a:t>
            </a:r>
          </a:p>
          <a:p>
            <a:pPr lvl="1">
              <a:lnSpc>
                <a:spcPct val="90000"/>
              </a:lnSpc>
              <a:buSzPct val="70000"/>
              <a:buFont typeface="Wingdings" pitchFamily="-1" charset="2"/>
              <a:buChar char=""/>
              <a:defRPr/>
            </a:pPr>
            <a:r>
              <a:rPr lang="en-US" sz="1800" dirty="0"/>
              <a:t>Statistical anomaly: Develops baselines of normal traffic activity and throughput, and alerts on deviations from those baselines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pPr eaLnBrk="1" fontAlgn="auto" hangingPunct="1">
              <a:spcAft>
                <a:spcPts val="0"/>
              </a:spcAft>
              <a:defRPr/>
            </a:pPr>
            <a:r>
              <a:rPr lang="en-US" dirty="0">
                <a:solidFill>
                  <a:srgbClr val="FFB91D"/>
                </a:solidFill>
                <a:ea typeface="+mj-ea"/>
                <a:cs typeface="+mj-cs"/>
              </a:rPr>
              <a:t>Snort Inline</a:t>
            </a:r>
          </a:p>
        </p:txBody>
      </p:sp>
      <p:sp>
        <p:nvSpPr>
          <p:cNvPr id="3" name="Content Placeholder 2"/>
          <p:cNvSpPr>
            <a:spLocks noGrp="1"/>
          </p:cNvSpPr>
          <p:nvPr>
            <p:ph sz="half" idx="2"/>
          </p:nvPr>
        </p:nvSpPr>
        <p:spPr>
          <a:xfrm>
            <a:off x="31723" y="1219200"/>
            <a:ext cx="9245610" cy="4419600"/>
          </a:xfrm>
        </p:spPr>
        <p:txBody>
          <a:bodyPr>
            <a:normAutofit/>
          </a:bodyPr>
          <a:lstStyle/>
          <a:p>
            <a:pPr eaLnBrk="1" fontAlgn="auto" hangingPunct="1">
              <a:spcAft>
                <a:spcPts val="0"/>
              </a:spcAft>
              <a:buSzPct val="80000"/>
              <a:buFont typeface="Wingdings" pitchFamily="2" charset="2"/>
              <a:buChar char=""/>
              <a:defRPr/>
            </a:pPr>
            <a:r>
              <a:rPr lang="en-US" sz="2378" dirty="0"/>
              <a:t>E</a:t>
            </a:r>
            <a:r>
              <a:rPr lang="en-US" sz="2378" dirty="0">
                <a:ea typeface="+mn-ea"/>
                <a:cs typeface="+mn-cs"/>
              </a:rPr>
              <a:t>nables Snort IDS to function as an IPS</a:t>
            </a: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193223405"/>
              </p:ext>
            </p:extLst>
          </p:nvPr>
        </p:nvGraphicFramePr>
        <p:xfrm>
          <a:off x="611560" y="1916832"/>
          <a:ext cx="8227640" cy="4439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p:blipFill rotWithShape="1">
          <a:blip r:embed="rId3">
            <a:extLst>
              <a:ext uri="{28A0092B-C50C-407E-A947-70E740481C1C}">
                <a14:useLocalDpi xmlns:a14="http://schemas.microsoft.com/office/drawing/2010/main" val="0"/>
              </a:ext>
            </a:extLst>
          </a:blip>
          <a:srcRect t="4707" b="10553"/>
          <a:stretch/>
        </p:blipFill>
        <p:spPr>
          <a:xfrm>
            <a:off x="2926770" y="0"/>
            <a:ext cx="6253742"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
        <p:nvSpPr>
          <p:cNvPr id="3" name="圆角矩形 2"/>
          <p:cNvSpPr/>
          <p:nvPr/>
        </p:nvSpPr>
        <p:spPr>
          <a:xfrm>
            <a:off x="39486" y="908720"/>
            <a:ext cx="4316490" cy="4968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1" hangingPunct="1"/>
            <a:r>
              <a:rPr lang="en-US" altLang="zh-CN" sz="2400" dirty="0">
                <a:ea typeface="ＭＳ Ｐゴシック" pitchFamily="-110" charset="-128"/>
                <a:cs typeface="ＭＳ Ｐゴシック" pitchFamily="-110" charset="-128"/>
              </a:rPr>
              <a:t>One approach to reducing the administrative and performance burden is to replace all inline network products (firewall, IPS, IDS, VPN, antispam, </a:t>
            </a:r>
            <a:r>
              <a:rPr lang="en-US" altLang="zh-CN" sz="2400" dirty="0" err="1">
                <a:ea typeface="ＭＳ Ｐゴシック" pitchFamily="-110" charset="-128"/>
                <a:cs typeface="ＭＳ Ｐゴシック" pitchFamily="-110" charset="-128"/>
              </a:rPr>
              <a:t>antisypware</a:t>
            </a:r>
            <a:r>
              <a:rPr lang="en-US" altLang="zh-CN" sz="2400" dirty="0">
                <a:ea typeface="ＭＳ Ｐゴシック" pitchFamily="-110" charset="-128"/>
                <a:cs typeface="ＭＳ Ｐゴシック" pitchFamily="-110" charset="-128"/>
              </a:rPr>
              <a:t>, and so on) with a single device that integrates a variety of approaches to dealing</a:t>
            </a:r>
          </a:p>
          <a:p>
            <a:pPr algn="just" eaLnBrk="1" hangingPunct="1"/>
            <a:r>
              <a:rPr lang="en-US" altLang="zh-CN" sz="2400" dirty="0">
                <a:ea typeface="ＭＳ Ｐゴシック" pitchFamily="-110" charset="-128"/>
                <a:cs typeface="ＭＳ Ｐゴシック" pitchFamily="-110" charset="-128"/>
              </a:rPr>
              <a:t>with network-based attacks. </a:t>
            </a:r>
            <a:endParaRPr lang="zh-CN" altLang="en-US" sz="2400" dirty="0"/>
          </a:p>
        </p:txBody>
      </p:sp>
    </p:spTree>
  </p:cSld>
  <p:clrMapOvr>
    <a:masterClrMapping/>
  </p:clrMapOvr>
  <p:transition spd="slow">
    <p:dissolv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4427984" y="1412776"/>
            <a:ext cx="4464496" cy="5112568"/>
          </a:xfrm>
        </p:spPr>
        <p:txBody>
          <a:bodyPr>
            <a:normAutofit/>
          </a:bodyPr>
          <a:lstStyle/>
          <a:p>
            <a:pPr marL="342900" lvl="1" indent="-342900">
              <a:buFont typeface="Arial" pitchFamily="34" charset="0"/>
              <a:buChar char="•"/>
            </a:pPr>
            <a:r>
              <a:rPr lang="en-AU" sz="2400" dirty="0"/>
              <a:t>Firewall location and configurations</a:t>
            </a:r>
          </a:p>
          <a:p>
            <a:pPr lvl="1"/>
            <a:r>
              <a:rPr lang="en-AU" sz="1700" dirty="0"/>
              <a:t>DMZ networks</a:t>
            </a:r>
          </a:p>
          <a:p>
            <a:pPr lvl="1"/>
            <a:r>
              <a:rPr lang="en-AU" sz="1700" dirty="0"/>
              <a:t>Virtual private networks</a:t>
            </a:r>
          </a:p>
          <a:p>
            <a:pPr lvl="1"/>
            <a:r>
              <a:rPr lang="en-AU" sz="1700" dirty="0"/>
              <a:t>Distributed firewalls</a:t>
            </a:r>
          </a:p>
          <a:p>
            <a:pPr lvl="1"/>
            <a:r>
              <a:rPr lang="en-AU" sz="1700" dirty="0"/>
              <a:t>Firewall locations and topologies</a:t>
            </a:r>
          </a:p>
          <a:p>
            <a:pPr marL="342900" lvl="1" indent="-342900">
              <a:buFont typeface="Arial" pitchFamily="34" charset="0"/>
              <a:buChar char="•"/>
            </a:pPr>
            <a:r>
              <a:rPr lang="en-AU" sz="2400" dirty="0"/>
              <a:t>Intrusion prevention systems</a:t>
            </a:r>
          </a:p>
          <a:p>
            <a:pPr lvl="1"/>
            <a:r>
              <a:rPr lang="en-AU" dirty="0"/>
              <a:t>Host-based IPS</a:t>
            </a:r>
          </a:p>
          <a:p>
            <a:pPr lvl="1"/>
            <a:r>
              <a:rPr lang="en-AU" dirty="0"/>
              <a:t>Network-based IPS</a:t>
            </a:r>
          </a:p>
          <a:p>
            <a:pPr lvl="1"/>
            <a:r>
              <a:rPr lang="en-AU" dirty="0"/>
              <a:t>Distributed or hybrid IPS</a:t>
            </a:r>
          </a:p>
          <a:p>
            <a:pPr lvl="1"/>
            <a:r>
              <a:rPr lang="en-AU" dirty="0"/>
              <a:t>Snort inline</a:t>
            </a:r>
          </a:p>
          <a:p>
            <a:pPr marL="342900" lvl="1" indent="-342900">
              <a:buFont typeface="Arial" pitchFamily="34" charset="0"/>
              <a:buChar char="•"/>
            </a:pPr>
            <a:r>
              <a:rPr lang="en-AU" sz="2200" dirty="0"/>
              <a:t>Example: Unified Threat Management appliance</a:t>
            </a:r>
          </a:p>
        </p:txBody>
      </p:sp>
      <p:sp>
        <p:nvSpPr>
          <p:cNvPr id="2" name="Content Placeholder 1"/>
          <p:cNvSpPr>
            <a:spLocks noGrp="1"/>
          </p:cNvSpPr>
          <p:nvPr>
            <p:ph sz="quarter" idx="13"/>
          </p:nvPr>
        </p:nvSpPr>
        <p:spPr>
          <a:xfrm>
            <a:off x="179512" y="1484784"/>
            <a:ext cx="4248472" cy="5589240"/>
          </a:xfrm>
        </p:spPr>
        <p:txBody>
          <a:bodyPr>
            <a:normAutofit/>
          </a:bodyPr>
          <a:lstStyle/>
          <a:p>
            <a:pPr marL="342900" lvl="1" indent="-342900">
              <a:buFont typeface="Arial" pitchFamily="34" charset="0"/>
              <a:buChar char="•"/>
            </a:pPr>
            <a:r>
              <a:rPr lang="en-US" sz="2400" dirty="0"/>
              <a:t>The need for firewalls</a:t>
            </a:r>
          </a:p>
          <a:p>
            <a:pPr marL="342900" lvl="1" indent="-342900">
              <a:buFont typeface="Arial" pitchFamily="34" charset="0"/>
              <a:buChar char="•"/>
            </a:pPr>
            <a:r>
              <a:rPr lang="en-US" sz="2400" dirty="0"/>
              <a:t>Firewall characteristics and access policy</a:t>
            </a:r>
          </a:p>
          <a:p>
            <a:pPr marL="342900" lvl="1" indent="-342900">
              <a:buFont typeface="Arial" pitchFamily="34" charset="0"/>
              <a:buChar char="•"/>
            </a:pPr>
            <a:r>
              <a:rPr lang="en-US" sz="2400" dirty="0"/>
              <a:t>Types of firewalls</a:t>
            </a:r>
          </a:p>
          <a:p>
            <a:pPr lvl="1"/>
            <a:r>
              <a:rPr lang="en-US" dirty="0"/>
              <a:t>Packet filtering firewall</a:t>
            </a:r>
          </a:p>
          <a:p>
            <a:pPr lvl="1"/>
            <a:r>
              <a:rPr lang="en-US" dirty="0" err="1"/>
              <a:t>Stateful</a:t>
            </a:r>
            <a:r>
              <a:rPr lang="en-US" dirty="0"/>
              <a:t> inspection firewalls</a:t>
            </a:r>
          </a:p>
          <a:p>
            <a:pPr lvl="1"/>
            <a:r>
              <a:rPr lang="en-US" dirty="0"/>
              <a:t>Application-level gateway</a:t>
            </a:r>
          </a:p>
          <a:p>
            <a:pPr marL="342900" lvl="1" indent="-342900">
              <a:buFont typeface="Arial" pitchFamily="34" charset="0"/>
              <a:buChar char="•"/>
            </a:pPr>
            <a:r>
              <a:rPr lang="en-US" altLang="zh-CN" sz="2400" dirty="0"/>
              <a:t>Host-resident firewalls</a:t>
            </a:r>
          </a:p>
          <a:p>
            <a:pPr lvl="1"/>
            <a:r>
              <a:rPr lang="en-US"/>
              <a:t>Firewalls on servers</a:t>
            </a:r>
            <a:endParaRPr lang="en-US" dirty="0"/>
          </a:p>
          <a:p>
            <a:pPr lvl="1"/>
            <a:r>
              <a:rPr lang="en-US" dirty="0"/>
              <a:t>Personal firewall</a:t>
            </a:r>
          </a:p>
        </p:txBody>
      </p:sp>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191" y="260648"/>
            <a:ext cx="9144000" cy="1143000"/>
          </a:xfrm>
        </p:spPr>
        <p:txBody>
          <a:bodyPr/>
          <a:lstStyle/>
          <a:p>
            <a:pPr eaLnBrk="1" fontAlgn="auto" hangingPunct="1">
              <a:spcAft>
                <a:spcPts val="0"/>
              </a:spcAft>
              <a:defRPr/>
            </a:pPr>
            <a:r>
              <a:rPr kumimoji="1" lang="en-GB"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The Need For Firewalls</a:t>
            </a:r>
            <a:endParaRPr kumimoji="1" lang="en-AU" sz="3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endParaRPr>
          </a:p>
        </p:txBody>
      </p:sp>
      <p:sp>
        <p:nvSpPr>
          <p:cNvPr id="200707" name="Rectangle 3"/>
          <p:cNvSpPr>
            <a:spLocks noGrp="1" noChangeArrowheads="1"/>
          </p:cNvSpPr>
          <p:nvPr>
            <p:ph idx="1"/>
          </p:nvPr>
        </p:nvSpPr>
        <p:spPr>
          <a:xfrm>
            <a:off x="755576" y="2132856"/>
            <a:ext cx="8229600" cy="4572000"/>
          </a:xfrm>
        </p:spPr>
        <p:txBody>
          <a:bodyPr wrap="square" numCol="1" anchor="t" anchorCtr="0" compatLnSpc="1">
            <a:prstTxWarp prst="textNoShape">
              <a:avLst/>
            </a:prstTxWarp>
            <a:noAutofit/>
          </a:bodyPr>
          <a:lstStyle/>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Effective means of protecting LANs</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Inserted between the premises network and the Internet to establish a controlled link</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Can be a single computer system or a set of two or more systems working together</a:t>
            </a:r>
          </a:p>
          <a:p>
            <a:pPr eaLnBrk="1" hangingPunct="1">
              <a:lnSpc>
                <a:spcPct val="90000"/>
              </a:lnSpc>
              <a:buSzPct val="70000"/>
              <a:buFont typeface="Wingdings" pitchFamily="-1" charset="2"/>
              <a:buChar char=""/>
              <a:defRPr/>
            </a:pPr>
            <a:r>
              <a:rPr lang="en-AU" sz="2800" dirty="0">
                <a:solidFill>
                  <a:schemeClr val="tx1"/>
                </a:solidFill>
                <a:effectLst>
                  <a:outerShdw blurRad="38100" dist="38100" dir="2700000" algn="tl">
                    <a:srgbClr val="0064E2"/>
                  </a:outerShdw>
                </a:effectLst>
              </a:rPr>
              <a:t>Used as a perimeter defense</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Single choke point to impose security and auditing </a:t>
            </a:r>
          </a:p>
          <a:p>
            <a:pPr lvl="1" eaLnBrk="1" hangingPunct="1">
              <a:lnSpc>
                <a:spcPct val="90000"/>
              </a:lnSpc>
              <a:buSzPct val="70000"/>
              <a:buFont typeface="Wingdings" pitchFamily="-1" charset="2"/>
              <a:buChar char=""/>
              <a:defRPr/>
            </a:pPr>
            <a:r>
              <a:rPr lang="en-AU" sz="1800" dirty="0">
                <a:solidFill>
                  <a:schemeClr val="tx1"/>
                </a:solidFill>
                <a:effectLst>
                  <a:outerShdw blurRad="38100" dist="38100" dir="2700000" algn="tl">
                    <a:srgbClr val="0064E2"/>
                  </a:outerShdw>
                </a:effectLst>
              </a:rPr>
              <a:t>Insulates the internal systems from external networks</a:t>
            </a:r>
          </a:p>
        </p:txBody>
      </p:sp>
      <p:pic>
        <p:nvPicPr>
          <p:cNvPr id="4" name="Picture 3"/>
          <p:cNvPicPr>
            <a:picLocks noChangeAspect="1"/>
          </p:cNvPicPr>
          <p:nvPr/>
        </p:nvPicPr>
        <p:blipFill>
          <a:blip r:embed="rId3"/>
          <a:stretch>
            <a:fillRect/>
          </a:stretch>
        </p:blipFill>
        <p:spPr>
          <a:xfrm>
            <a:off x="8229600" y="325877"/>
            <a:ext cx="914400" cy="1245139"/>
          </a:xfrm>
          <a:prstGeom prst="rect">
            <a:avLst/>
          </a:prstGeom>
        </p:spPr>
      </p:pic>
      <p:pic>
        <p:nvPicPr>
          <p:cNvPr id="6" name="Picture 5"/>
          <p:cNvPicPr>
            <a:picLocks noChangeAspect="1"/>
          </p:cNvPicPr>
          <p:nvPr/>
        </p:nvPicPr>
        <p:blipFill>
          <a:blip r:embed="rId3"/>
          <a:stretch>
            <a:fillRect/>
          </a:stretch>
        </p:blipFill>
        <p:spPr>
          <a:xfrm>
            <a:off x="7884368" y="620688"/>
            <a:ext cx="914400" cy="1245139"/>
          </a:xfrm>
          <a:prstGeom prst="rect">
            <a:avLst/>
          </a:prstGeom>
        </p:spPr>
      </p:pic>
      <p:pic>
        <p:nvPicPr>
          <p:cNvPr id="9" name="Picture 8"/>
          <p:cNvPicPr>
            <a:picLocks noChangeAspect="1"/>
          </p:cNvPicPr>
          <p:nvPr/>
        </p:nvPicPr>
        <p:blipFill>
          <a:blip r:embed="rId3"/>
          <a:stretch>
            <a:fillRect/>
          </a:stretch>
        </p:blipFill>
        <p:spPr>
          <a:xfrm>
            <a:off x="107504" y="476672"/>
            <a:ext cx="914400" cy="1245139"/>
          </a:xfrm>
          <a:prstGeom prst="rect">
            <a:avLst/>
          </a:prstGeom>
        </p:spPr>
      </p:pic>
      <p:pic>
        <p:nvPicPr>
          <p:cNvPr id="10" name="Picture 9"/>
          <p:cNvPicPr>
            <a:picLocks noChangeAspect="1"/>
          </p:cNvPicPr>
          <p:nvPr/>
        </p:nvPicPr>
        <p:blipFill>
          <a:blip r:embed="rId3"/>
          <a:stretch>
            <a:fillRect/>
          </a:stretch>
        </p:blipFill>
        <p:spPr>
          <a:xfrm>
            <a:off x="323528" y="476672"/>
            <a:ext cx="914400" cy="1245139"/>
          </a:xfrm>
          <a:prstGeom prst="rect">
            <a:avLst/>
          </a:prstGeom>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Firewall Characteristics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1840323"/>
              </p:ext>
            </p:extLst>
          </p:nvPr>
        </p:nvGraphicFramePr>
        <p:xfrm>
          <a:off x="5334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a:solidFill>
                  <a:schemeClr val="accent6">
                    <a:lumMod val="60000"/>
                    <a:lumOff val="40000"/>
                  </a:schemeClr>
                </a:solidFill>
              </a:rPr>
              <a:t>Firewall Access Policy</a:t>
            </a:r>
          </a:p>
        </p:txBody>
      </p:sp>
      <p:sp>
        <p:nvSpPr>
          <p:cNvPr id="3" name="Content Placeholder 2"/>
          <p:cNvSpPr>
            <a:spLocks noGrp="1"/>
          </p:cNvSpPr>
          <p:nvPr>
            <p:ph idx="1"/>
          </p:nvPr>
        </p:nvSpPr>
        <p:spPr>
          <a:xfrm>
            <a:off x="457200" y="1600200"/>
            <a:ext cx="8229600" cy="4925144"/>
          </a:xfrm>
        </p:spPr>
        <p:txBody>
          <a:bodyPr>
            <a:normAutofit/>
          </a:bodyPr>
          <a:lstStyle/>
          <a:p>
            <a:r>
              <a:rPr lang="en-US" dirty="0"/>
              <a:t>A critical component in the planning and implementation of a firewall is specifying a suitable access policy</a:t>
            </a:r>
          </a:p>
          <a:p>
            <a:pPr lvl="1"/>
            <a:r>
              <a:rPr lang="en-US" dirty="0"/>
              <a:t>This lists the types of traffic authorized to pass through the firewall</a:t>
            </a:r>
          </a:p>
          <a:p>
            <a:pPr lvl="1"/>
            <a:r>
              <a:rPr lang="en-US" dirty="0"/>
              <a:t>Includes address ranges, protocols, applications and content types</a:t>
            </a:r>
          </a:p>
          <a:p>
            <a:r>
              <a:rPr lang="en-US" dirty="0"/>
              <a:t>This policy should be developed from the organization’s information security risk assessment and policy, and a broad specification of which traffic types the organization needs to support</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75174741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60000"/>
                    <a:lumOff val="40000"/>
                  </a:schemeClr>
                </a:solidFill>
              </a:rPr>
              <a:t>Firewall Filter Characteristics </a:t>
            </a:r>
            <a:endParaRPr lang="en-US" dirty="0"/>
          </a:p>
        </p:txBody>
      </p:sp>
      <p:sp>
        <p:nvSpPr>
          <p:cNvPr id="3" name="Content Placeholder 2"/>
          <p:cNvSpPr>
            <a:spLocks noGrp="1"/>
          </p:cNvSpPr>
          <p:nvPr>
            <p:ph idx="1"/>
          </p:nvPr>
        </p:nvSpPr>
        <p:spPr>
          <a:xfrm>
            <a:off x="457200" y="1600200"/>
            <a:ext cx="8229600" cy="685800"/>
          </a:xfrm>
        </p:spPr>
        <p:txBody>
          <a:bodyPr>
            <a:normAutofit fontScale="92500" lnSpcReduction="20000"/>
          </a:bodyPr>
          <a:lstStyle/>
          <a:p>
            <a:r>
              <a:rPr lang="en-US" dirty="0"/>
              <a:t>Characteristics that a firewall access policy could use to filter traffic include:</a:t>
            </a:r>
          </a:p>
        </p:txBody>
      </p:sp>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6" name="Rectangle 5">
            <a:extLst>
              <a:ext uri="{FF2B5EF4-FFF2-40B4-BE49-F238E27FC236}">
                <a16:creationId xmlns:a16="http://schemas.microsoft.com/office/drawing/2014/main" id="{6DC6D59B-5C44-40F7-89B6-4164D0C1D44A}"/>
              </a:ext>
            </a:extLst>
          </p:cNvPr>
          <p:cNvSpPr/>
          <p:nvPr/>
        </p:nvSpPr>
        <p:spPr>
          <a:xfrm>
            <a:off x="762000" y="2286000"/>
            <a:ext cx="7772400" cy="4368800"/>
          </a:xfrm>
          <a:prstGeom prst="rect">
            <a:avLst/>
          </a:prstGeom>
        </p:spPr>
        <p:txBody>
          <a:bodyPr/>
          <a:lstStyle/>
          <a:p>
            <a:pPr lvl="0">
              <a:buChar char="•"/>
            </a:pPr>
            <a:r>
              <a:rPr lang="en-US" dirty="0"/>
              <a:t>IP address and protocol values</a:t>
            </a:r>
          </a:p>
          <a:p>
            <a:pPr lvl="1">
              <a:buChar char="•"/>
            </a:pPr>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a:p>
            <a:pPr lvl="1">
              <a:buChar char="•"/>
            </a:pPr>
            <a:r>
              <a:rPr lang="en-US" sz="1400" b="1" dirty="0">
                <a:solidFill>
                  <a:schemeClr val="bg1"/>
                </a:solidFill>
              </a:rPr>
              <a:t>used by packet filter and </a:t>
            </a:r>
            <a:r>
              <a:rPr lang="en-US" sz="1400" b="1" dirty="0" err="1">
                <a:solidFill>
                  <a:schemeClr val="bg1"/>
                </a:solidFill>
              </a:rPr>
              <a:t>stateful</a:t>
            </a:r>
            <a:r>
              <a:rPr lang="en-US" sz="1400" b="1" dirty="0">
                <a:solidFill>
                  <a:schemeClr val="bg1"/>
                </a:solidFill>
              </a:rPr>
              <a:t> inspection firewalls</a:t>
            </a:r>
          </a:p>
          <a:p>
            <a:pPr lvl="0">
              <a:buChar char="•"/>
            </a:pPr>
            <a:r>
              <a:rPr lang="en-US" dirty="0"/>
              <a:t>Application protocol</a:t>
            </a:r>
          </a:p>
          <a:p>
            <a:pPr lvl="1">
              <a:buChar char="•"/>
            </a:pPr>
            <a:r>
              <a:rPr lang="en-US" sz="1400" b="1" dirty="0">
                <a:solidFill>
                  <a:schemeClr val="bg1"/>
                </a:solidFill>
              </a:rPr>
              <a:t>Used by an application-level gateway that relays and monitors the exchange of information for specific application protocols</a:t>
            </a:r>
          </a:p>
          <a:p>
            <a:pPr lvl="1">
              <a:buChar char="•"/>
            </a:pPr>
            <a:r>
              <a:rPr lang="en-US" sz="1400" b="1" dirty="0">
                <a:solidFill>
                  <a:schemeClr val="bg1"/>
                </a:solidFill>
              </a:rPr>
              <a:t>e.g., checking SMTP email for spam</a:t>
            </a:r>
          </a:p>
          <a:p>
            <a:pPr lvl="0">
              <a:buChar char="•"/>
            </a:pPr>
            <a:r>
              <a:rPr lang="en-US" dirty="0"/>
              <a:t>User identity</a:t>
            </a:r>
          </a:p>
          <a:p>
            <a:pPr lvl="1">
              <a:buChar char="•"/>
            </a:pPr>
            <a:r>
              <a:rPr lang="en-US" sz="1400" b="1" dirty="0">
                <a:solidFill>
                  <a:srgbClr val="000000"/>
                </a:solidFill>
              </a:rPr>
              <a:t>Controls access based on the users identity, for inside users who identify themselves using some form of secure authentication (</a:t>
            </a:r>
            <a:r>
              <a:rPr lang="en-US" sz="1400" b="1" dirty="0" err="1">
                <a:solidFill>
                  <a:srgbClr val="000000"/>
                </a:solidFill>
              </a:rPr>
              <a:t>IPSec</a:t>
            </a:r>
            <a:r>
              <a:rPr lang="en-US" sz="1400" b="1" dirty="0">
                <a:solidFill>
                  <a:srgbClr val="000000"/>
                </a:solidFill>
              </a:rPr>
              <a:t>)</a:t>
            </a:r>
          </a:p>
          <a:p>
            <a:pPr lvl="0">
              <a:buChar char="•"/>
            </a:pPr>
            <a:r>
              <a:rPr lang="en-US" dirty="0"/>
              <a:t>Network activity</a:t>
            </a:r>
          </a:p>
          <a:p>
            <a:pPr lvl="1">
              <a:buChar char="•"/>
            </a:pPr>
            <a:r>
              <a:rPr lang="en-US" sz="1400" b="1" dirty="0">
                <a:solidFill>
                  <a:srgbClr val="000000"/>
                </a:solidFill>
              </a:rPr>
              <a:t>Controls access based on considerations such as the time of request, e.g., only in business hours; rate of requests, e.g., to detect scanning attempts;</a:t>
            </a:r>
          </a:p>
        </p:txBody>
      </p:sp>
    </p:spTree>
    <p:extLst>
      <p:ext uri="{BB962C8B-B14F-4D97-AF65-F5344CB8AC3E}">
        <p14:creationId xmlns:p14="http://schemas.microsoft.com/office/powerpoint/2010/main" val="298119799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sz="4300" dirty="0">
                <a:ln>
                  <a:solidFill>
                    <a:schemeClr val="accent2"/>
                  </a:solidFill>
                </a:ln>
                <a:solidFill>
                  <a:schemeClr val="accent1"/>
                </a:solidFill>
                <a:effectLst/>
              </a:rPr>
              <a:t>Firewall Capabilities And Limits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2154901"/>
              </p:ext>
            </p:extLst>
          </p:nvPr>
        </p:nvGraphicFramePr>
        <p:xfrm>
          <a:off x="457199" y="1196752"/>
          <a:ext cx="8648053"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cSld>
  <p:clrMapOvr>
    <a:masterClrMapping/>
  </p:clrMapOvr>
  <p:transition spd="slow">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12-OS Security.pptx" id="{18F4B27A-8E82-4A1E-A05A-BAD767192A98}" vid="{DA0AC46B-F5C8-4A74-A0D9-8EF8ACAEF49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8971</TotalTime>
  <Words>11041</Words>
  <Application>Microsoft Office PowerPoint</Application>
  <PresentationFormat>On-screen Show (4:3)</PresentationFormat>
  <Paragraphs>1067</Paragraphs>
  <Slides>34</Slides>
  <Notes>31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4" baseType="lpstr">
      <vt:lpstr>ＭＳ Ｐゴシック</vt:lpstr>
      <vt:lpstr>Arial</vt:lpstr>
      <vt:lpstr>Century Gothic</vt:lpstr>
      <vt:lpstr>Courier New</vt:lpstr>
      <vt:lpstr>Palatino Linotype</vt:lpstr>
      <vt:lpstr>Times New Roman</vt:lpstr>
      <vt:lpstr>Wingdings</vt:lpstr>
      <vt:lpstr>Executive</vt:lpstr>
      <vt:lpstr>1_Default Design</vt:lpstr>
      <vt:lpstr>Document</vt:lpstr>
      <vt:lpstr>Chapter 9</vt:lpstr>
      <vt:lpstr>Circuit-Level Gateway</vt:lpstr>
      <vt:lpstr>Circuit-Level vs. Application-Level Proxy</vt:lpstr>
      <vt:lpstr>The Need For Firewalls</vt:lpstr>
      <vt:lpstr>Firewall Characteristics</vt:lpstr>
      <vt:lpstr>Firewall Access Policy</vt:lpstr>
      <vt:lpstr>Firewall Filter Characteristics </vt:lpstr>
      <vt:lpstr>Firewall Capabilities And Limits</vt:lpstr>
      <vt:lpstr>PowerPoint Presentation</vt:lpstr>
      <vt:lpstr>Packet Filtering Firewall</vt:lpstr>
      <vt:lpstr>TCP &amp; SMTP</vt:lpstr>
      <vt:lpstr>PowerPoint Presentation</vt:lpstr>
      <vt:lpstr>Possible Attacks </vt:lpstr>
      <vt:lpstr>Possible Attacks</vt:lpstr>
      <vt:lpstr>Packet Filter  Advantages And Weaknesses</vt:lpstr>
      <vt:lpstr>Packet Filter  Attacks and Countermeasures</vt:lpstr>
      <vt:lpstr>Stateful Inspection Firewall</vt:lpstr>
      <vt:lpstr>PowerPoint Presentation</vt:lpstr>
      <vt:lpstr>Application-Level Gateway</vt:lpstr>
      <vt:lpstr>Host-Based Firewalls</vt:lpstr>
      <vt:lpstr>Personal Firewall</vt:lpstr>
      <vt:lpstr>PowerPoint Presentation</vt:lpstr>
      <vt:lpstr>External &amp; Internal Firewalls</vt:lpstr>
      <vt:lpstr>PowerPoint Presentation</vt:lpstr>
      <vt:lpstr>PowerPoint Presentation</vt:lpstr>
      <vt:lpstr>PowerPoint Presentation</vt:lpstr>
      <vt:lpstr>Intrusion Prevention Systems  (IPS)</vt:lpstr>
      <vt:lpstr>Host-based IPS (HIPS)</vt:lpstr>
      <vt:lpstr>Protection Areas of HIPS</vt:lpstr>
      <vt:lpstr>The Role of HIPS</vt:lpstr>
      <vt:lpstr>Network-Based IPS  (NIPS)</vt:lpstr>
      <vt:lpstr>Snort Inline</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9 Lecture Overheads</dc:subject>
  <dc:creator>Dr Lawrie Brown</dc:creator>
  <cp:keywords/>
  <dc:description/>
  <cp:lastModifiedBy>Zonghua Gu</cp:lastModifiedBy>
  <cp:revision>198</cp:revision>
  <dcterms:created xsi:type="dcterms:W3CDTF">2014-09-10T15:18:11Z</dcterms:created>
  <dcterms:modified xsi:type="dcterms:W3CDTF">2020-04-25T12:21:53Z</dcterms:modified>
  <cp:category/>
</cp:coreProperties>
</file>